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 id="269" r:id="rId32"/>
    <p:sldId id="270" r:id="rId3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rebuchet MS" charset="1" panose="020B0603020202020204"/>
      <p:regular r:id="rId10"/>
    </p:embeddedFont>
    <p:embeddedFont>
      <p:font typeface="Trebuchet MS Bold" charset="1" panose="020B0703020202020204"/>
      <p:regular r:id="rId11"/>
    </p:embeddedFont>
    <p:embeddedFont>
      <p:font typeface="Trebuchet MS Italics" charset="1" panose="020B0603020202090204"/>
      <p:regular r:id="rId12"/>
    </p:embeddedFont>
    <p:embeddedFont>
      <p:font typeface="Trebuchet MS Bold Italics" charset="1" panose="020B0703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30" Target="slides/slide12.xml" Type="http://schemas.openxmlformats.org/officeDocument/2006/relationships/slide"/><Relationship Id="rId31" Target="slides/slide13.xml" Type="http://schemas.openxmlformats.org/officeDocument/2006/relationships/slide"/><Relationship Id="rId32" Target="slides/slide14.xml" Type="http://schemas.openxmlformats.org/officeDocument/2006/relationships/slide"/><Relationship Id="rId33" Target="slides/slide15.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png>
</file>

<file path=ppt/media/image13.png>
</file>

<file path=ppt/media/image14.jpeg>
</file>

<file path=ppt/media/image15.jpeg>
</file>

<file path=ppt/media/image16.png>
</file>

<file path=ppt/media/image17.jpeg>
</file>

<file path=ppt/media/image18.jpeg>
</file>

<file path=ppt/media/image19.jpeg>
</file>

<file path=ppt/media/image2.svg>
</file>

<file path=ppt/media/image20.jpe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jpeg" Type="http://schemas.openxmlformats.org/officeDocument/2006/relationships/image"/><Relationship Id="rId4" Target="../media/image18.jpeg" Type="http://schemas.openxmlformats.org/officeDocument/2006/relationships/image"/><Relationship Id="rId5" Target="../media/image1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20.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https://realpython.com/python-sockets/" TargetMode="External" Type="http://schemas.openxmlformats.org/officeDocument/2006/relationships/hyperlink"/></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 Id="rId5"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6.png" Type="http://schemas.openxmlformats.org/officeDocument/2006/relationships/image"/><Relationship Id="rId8" Target="../media/image10.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Freeform 22" id="22"/>
          <p:cNvSpPr/>
          <p:nvPr/>
        </p:nvSpPr>
        <p:spPr>
          <a:xfrm flipH="false" flipV="false" rot="0">
            <a:off x="1114425" y="1657350"/>
            <a:ext cx="2614612" cy="2000250"/>
          </a:xfrm>
          <a:custGeom>
            <a:avLst/>
            <a:gdLst/>
            <a:ahLst/>
            <a:cxnLst/>
            <a:rect r="r" b="b" t="t" l="l"/>
            <a:pathLst>
              <a:path h="2000250" w="2614612">
                <a:moveTo>
                  <a:pt x="0" y="0"/>
                </a:moveTo>
                <a:lnTo>
                  <a:pt x="2614613" y="0"/>
                </a:lnTo>
                <a:lnTo>
                  <a:pt x="2614613" y="2000250"/>
                </a:lnTo>
                <a:lnTo>
                  <a:pt x="0" y="20002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3" id="23"/>
          <p:cNvGrpSpPr/>
          <p:nvPr/>
        </p:nvGrpSpPr>
        <p:grpSpPr>
          <a:xfrm rot="0">
            <a:off x="5629275" y="1785938"/>
            <a:ext cx="2500312" cy="2157412"/>
            <a:chOff x="0" y="0"/>
            <a:chExt cx="3333750" cy="2876550"/>
          </a:xfrm>
        </p:grpSpPr>
        <p:sp>
          <p:nvSpPr>
            <p:cNvPr name="Freeform 24" id="24"/>
            <p:cNvSpPr/>
            <p:nvPr/>
          </p:nvSpPr>
          <p:spPr>
            <a:xfrm flipH="false" flipV="false" rot="0">
              <a:off x="0" y="0"/>
              <a:ext cx="3333750" cy="2876550"/>
            </a:xfrm>
            <a:custGeom>
              <a:avLst/>
              <a:gdLst/>
              <a:ahLst/>
              <a:cxnLst/>
              <a:rect r="r" b="b" t="t" l="l"/>
              <a:pathLst>
                <a:path h="2876550" w="3333750">
                  <a:moveTo>
                    <a:pt x="2614676" y="0"/>
                  </a:moveTo>
                  <a:lnTo>
                    <a:pt x="719074" y="0"/>
                  </a:lnTo>
                  <a:lnTo>
                    <a:pt x="0" y="1438148"/>
                  </a:lnTo>
                  <a:lnTo>
                    <a:pt x="719074" y="2876550"/>
                  </a:lnTo>
                  <a:lnTo>
                    <a:pt x="2614676" y="2876550"/>
                  </a:lnTo>
                  <a:lnTo>
                    <a:pt x="3333750" y="1438148"/>
                  </a:lnTo>
                  <a:lnTo>
                    <a:pt x="2614676" y="0"/>
                  </a:lnTo>
                  <a:close/>
                </a:path>
              </a:pathLst>
            </a:custGeom>
            <a:solidFill>
              <a:srgbClr val="42D0A1"/>
            </a:solidFill>
          </p:spPr>
        </p:sp>
      </p:grpSp>
      <p:grpSp>
        <p:nvGrpSpPr>
          <p:cNvPr name="Group 25" id="25"/>
          <p:cNvGrpSpPr/>
          <p:nvPr/>
        </p:nvGrpSpPr>
        <p:grpSpPr>
          <a:xfrm rot="0">
            <a:off x="5700712" y="7843838"/>
            <a:ext cx="1085850" cy="928688"/>
            <a:chOff x="0" y="0"/>
            <a:chExt cx="1447800" cy="1238250"/>
          </a:xfrm>
        </p:grpSpPr>
        <p:sp>
          <p:nvSpPr>
            <p:cNvPr name="Freeform 26" id="26"/>
            <p:cNvSpPr/>
            <p:nvPr/>
          </p:nvSpPr>
          <p:spPr>
            <a:xfrm flipH="false" flipV="false" rot="0">
              <a:off x="0" y="0"/>
              <a:ext cx="1447800" cy="1238250"/>
            </a:xfrm>
            <a:custGeom>
              <a:avLst/>
              <a:gdLst/>
              <a:ahLst/>
              <a:cxnLst/>
              <a:rect r="r" b="b" t="t" l="l"/>
              <a:pathLst>
                <a:path h="1238250" w="1447800">
                  <a:moveTo>
                    <a:pt x="1138174" y="0"/>
                  </a:moveTo>
                  <a:lnTo>
                    <a:pt x="309626" y="0"/>
                  </a:lnTo>
                  <a:lnTo>
                    <a:pt x="0" y="619252"/>
                  </a:lnTo>
                  <a:lnTo>
                    <a:pt x="309626" y="1238250"/>
                  </a:lnTo>
                  <a:lnTo>
                    <a:pt x="1138174" y="1238250"/>
                  </a:lnTo>
                  <a:lnTo>
                    <a:pt x="1447800" y="619252"/>
                  </a:lnTo>
                  <a:lnTo>
                    <a:pt x="1138174" y="0"/>
                  </a:lnTo>
                  <a:close/>
                </a:path>
              </a:pathLst>
            </a:custGeom>
            <a:solidFill>
              <a:srgbClr val="42AF51"/>
            </a:solidFill>
          </p:spPr>
        </p:sp>
      </p:grpSp>
      <p:sp>
        <p:nvSpPr>
          <p:cNvPr name="TextBox 27" id="27"/>
          <p:cNvSpPr txBox="true"/>
          <p:nvPr/>
        </p:nvSpPr>
        <p:spPr>
          <a:xfrm rot="0">
            <a:off x="9595102" y="3107943"/>
            <a:ext cx="5135403" cy="733425"/>
          </a:xfrm>
          <a:prstGeom prst="rect">
            <a:avLst/>
          </a:prstGeom>
        </p:spPr>
        <p:txBody>
          <a:bodyPr anchor="t" rtlCol="false" tIns="0" lIns="0" bIns="0" rIns="0">
            <a:spAutoFit/>
          </a:bodyPr>
          <a:lstStyle/>
          <a:p>
            <a:pPr algn="l">
              <a:lnSpc>
                <a:spcPts val="5759"/>
              </a:lnSpc>
            </a:pPr>
            <a:r>
              <a:rPr lang="en-US" sz="4800">
                <a:solidFill>
                  <a:srgbClr val="000000"/>
                </a:solidFill>
                <a:latin typeface="Trebuchet MS"/>
              </a:rPr>
              <a:t>V.VIGNESHWARAN</a:t>
            </a:r>
          </a:p>
        </p:txBody>
      </p:sp>
      <p:sp>
        <p:nvSpPr>
          <p:cNvPr name="TextBox 28" id="28"/>
          <p:cNvSpPr txBox="true"/>
          <p:nvPr/>
        </p:nvSpPr>
        <p:spPr>
          <a:xfrm rot="0">
            <a:off x="9726930" y="4226083"/>
            <a:ext cx="2788920" cy="561975"/>
          </a:xfrm>
          <a:prstGeom prst="rect">
            <a:avLst/>
          </a:prstGeom>
        </p:spPr>
        <p:txBody>
          <a:bodyPr anchor="t" rtlCol="false" tIns="0" lIns="0" bIns="0" rIns="0">
            <a:spAutoFit/>
          </a:bodyPr>
          <a:lstStyle/>
          <a:p>
            <a:pPr algn="l">
              <a:lnSpc>
                <a:spcPts val="4320"/>
              </a:lnSpc>
            </a:pPr>
            <a:r>
              <a:rPr lang="en-US" sz="3600" spc="-15">
                <a:solidFill>
                  <a:srgbClr val="2D936B"/>
                </a:solidFill>
                <a:latin typeface="Trebuchet MS Bold"/>
              </a:rPr>
              <a:t>Final Project</a:t>
            </a:r>
          </a:p>
        </p:txBody>
      </p:sp>
      <p:sp>
        <p:nvSpPr>
          <p:cNvPr name="Freeform 29" id="29"/>
          <p:cNvSpPr/>
          <p:nvPr/>
        </p:nvSpPr>
        <p:spPr>
          <a:xfrm flipH="false" flipV="false" rot="0">
            <a:off x="1014412" y="9701212"/>
            <a:ext cx="3214688" cy="300038"/>
          </a:xfrm>
          <a:custGeom>
            <a:avLst/>
            <a:gdLst/>
            <a:ahLst/>
            <a:cxnLst/>
            <a:rect r="r" b="b" t="t" l="l"/>
            <a:pathLst>
              <a:path h="300038" w="3214688">
                <a:moveTo>
                  <a:pt x="0" y="0"/>
                </a:moveTo>
                <a:lnTo>
                  <a:pt x="3214688" y="0"/>
                </a:lnTo>
                <a:lnTo>
                  <a:pt x="3214688" y="300038"/>
                </a:lnTo>
                <a:lnTo>
                  <a:pt x="0" y="300038"/>
                </a:lnTo>
                <a:lnTo>
                  <a:pt x="0" y="0"/>
                </a:lnTo>
                <a:close/>
              </a:path>
            </a:pathLst>
          </a:custGeom>
          <a:blipFill>
            <a:blip r:embed="rId4"/>
            <a:stretch>
              <a:fillRect l="-66666" t="0" r="-66666" b="0"/>
            </a:stretch>
          </a:blipFill>
        </p:spPr>
      </p:sp>
      <p:sp>
        <p:nvSpPr>
          <p:cNvPr name="TextBox 30" id="30"/>
          <p:cNvSpPr txBox="true"/>
          <p:nvPr/>
        </p:nvSpPr>
        <p:spPr>
          <a:xfrm rot="0">
            <a:off x="1109662" y="9707466"/>
            <a:ext cx="2698433" cy="290195"/>
          </a:xfrm>
          <a:prstGeom prst="rect">
            <a:avLst/>
          </a:prstGeom>
        </p:spPr>
        <p:txBody>
          <a:bodyPr anchor="t" rtlCol="false" tIns="0" lIns="0" bIns="0" rIns="0">
            <a:spAutoFit/>
          </a:bodyPr>
          <a:lstStyle/>
          <a:p>
            <a:pPr algn="l">
              <a:lnSpc>
                <a:spcPts val="1980"/>
              </a:lnSpc>
            </a:pPr>
            <a:r>
              <a:rPr lang="en-US" sz="1650">
                <a:solidFill>
                  <a:srgbClr val="2D83C3"/>
                </a:solidFill>
                <a:latin typeface="Trebuchet MS"/>
              </a:rPr>
              <a:t>3/21/2024  </a:t>
            </a:r>
            <a:r>
              <a:rPr lang="en-US" sz="1650">
                <a:solidFill>
                  <a:srgbClr val="2D83C3"/>
                </a:solidFill>
                <a:latin typeface="Trebuchet MS Bold"/>
              </a:rPr>
              <a:t>Annual Review</a:t>
            </a:r>
          </a:p>
        </p:txBody>
      </p:sp>
      <p:sp>
        <p:nvSpPr>
          <p:cNvPr name="TextBox 31" id="31"/>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75">
                <a:solidFill>
                  <a:srgbClr val="2D936B"/>
                </a:solidFill>
                <a:latin typeface="Trebuchet MS"/>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TextBox 22" id="22"/>
          <p:cNvSpPr txBox="true"/>
          <p:nvPr/>
        </p:nvSpPr>
        <p:spPr>
          <a:xfrm rot="0">
            <a:off x="1128712" y="9719531"/>
            <a:ext cx="2660333" cy="259080"/>
          </a:xfrm>
          <a:prstGeom prst="rect">
            <a:avLst/>
          </a:prstGeom>
        </p:spPr>
        <p:txBody>
          <a:bodyPr anchor="t" rtlCol="false" tIns="0" lIns="0" bIns="0" rIns="0">
            <a:spAutoFit/>
          </a:bodyPr>
          <a:lstStyle/>
          <a:p>
            <a:pPr algn="l">
              <a:lnSpc>
                <a:spcPts val="1912"/>
              </a:lnSpc>
            </a:pPr>
            <a:r>
              <a:rPr lang="en-US" sz="1650">
                <a:solidFill>
                  <a:srgbClr val="2D83C3"/>
                </a:solidFill>
                <a:latin typeface="Trebuchet MS"/>
              </a:rPr>
              <a:t>3/21/2024  </a:t>
            </a:r>
            <a:r>
              <a:rPr lang="en-US" sz="1650">
                <a:solidFill>
                  <a:srgbClr val="2D83C3"/>
                </a:solidFill>
                <a:latin typeface="Trebuchet MS Bold"/>
              </a:rPr>
              <a:t>Annual Review</a:t>
            </a:r>
          </a:p>
        </p:txBody>
      </p:sp>
      <p:grpSp>
        <p:nvGrpSpPr>
          <p:cNvPr name="Group 23" id="23"/>
          <p:cNvGrpSpPr/>
          <p:nvPr/>
        </p:nvGrpSpPr>
        <p:grpSpPr>
          <a:xfrm rot="0">
            <a:off x="14030325" y="8043862"/>
            <a:ext cx="685800" cy="685800"/>
            <a:chOff x="0" y="0"/>
            <a:chExt cx="914400" cy="914400"/>
          </a:xfrm>
        </p:grpSpPr>
        <p:sp>
          <p:nvSpPr>
            <p:cNvPr name="Freeform 24" id="24"/>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5" id="25"/>
          <p:cNvGrpSpPr/>
          <p:nvPr/>
        </p:nvGrpSpPr>
        <p:grpSpPr>
          <a:xfrm rot="0">
            <a:off x="10044112" y="2543175"/>
            <a:ext cx="471488" cy="485775"/>
            <a:chOff x="0" y="0"/>
            <a:chExt cx="628650" cy="647700"/>
          </a:xfrm>
        </p:grpSpPr>
        <p:sp>
          <p:nvSpPr>
            <p:cNvPr name="Freeform 26" id="26"/>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27" id="27"/>
          <p:cNvGrpSpPr/>
          <p:nvPr/>
        </p:nvGrpSpPr>
        <p:grpSpPr>
          <a:xfrm rot="0">
            <a:off x="14030325" y="8843962"/>
            <a:ext cx="271462" cy="271462"/>
            <a:chOff x="0" y="0"/>
            <a:chExt cx="361950" cy="361950"/>
          </a:xfrm>
        </p:grpSpPr>
        <p:sp>
          <p:nvSpPr>
            <p:cNvPr name="Freeform 28" id="28"/>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Freeform 29" id="29"/>
          <p:cNvSpPr/>
          <p:nvPr/>
        </p:nvSpPr>
        <p:spPr>
          <a:xfrm flipH="false" flipV="false" rot="0">
            <a:off x="2500312" y="9701212"/>
            <a:ext cx="114300" cy="266700"/>
          </a:xfrm>
          <a:custGeom>
            <a:avLst/>
            <a:gdLst/>
            <a:ahLst/>
            <a:cxnLst/>
            <a:rect r="r" b="b" t="t" l="l"/>
            <a:pathLst>
              <a:path h="266700" w="114300">
                <a:moveTo>
                  <a:pt x="0" y="0"/>
                </a:moveTo>
                <a:lnTo>
                  <a:pt x="114300" y="0"/>
                </a:lnTo>
                <a:lnTo>
                  <a:pt x="114300" y="266700"/>
                </a:lnTo>
                <a:lnTo>
                  <a:pt x="0" y="266700"/>
                </a:lnTo>
                <a:lnTo>
                  <a:pt x="0" y="0"/>
                </a:lnTo>
                <a:close/>
              </a:path>
            </a:pathLst>
          </a:custGeom>
          <a:blipFill>
            <a:blip r:embed="rId2"/>
            <a:stretch>
              <a:fillRect l="-66666" t="0" r="-66666" b="0"/>
            </a:stretch>
          </a:blipFill>
        </p:spPr>
      </p:sp>
      <p:sp>
        <p:nvSpPr>
          <p:cNvPr name="TextBox 30" id="30"/>
          <p:cNvSpPr txBox="true"/>
          <p:nvPr/>
        </p:nvSpPr>
        <p:spPr>
          <a:xfrm rot="0">
            <a:off x="837247" y="572451"/>
            <a:ext cx="14646593" cy="1114425"/>
          </a:xfrm>
          <a:prstGeom prst="rect">
            <a:avLst/>
          </a:prstGeom>
        </p:spPr>
        <p:txBody>
          <a:bodyPr anchor="t" rtlCol="false" tIns="0" lIns="0" bIns="0" rIns="0">
            <a:spAutoFit/>
          </a:bodyPr>
          <a:lstStyle/>
          <a:p>
            <a:pPr algn="l">
              <a:lnSpc>
                <a:spcPts val="8640"/>
              </a:lnSpc>
            </a:pPr>
            <a:r>
              <a:rPr lang="en-US" sz="7200" spc="-89">
                <a:solidFill>
                  <a:srgbClr val="000000"/>
                </a:solidFill>
                <a:latin typeface="Trebuchet MS Bold"/>
              </a:rPr>
              <a:t>Algorithm</a:t>
            </a:r>
          </a:p>
        </p:txBody>
      </p:sp>
      <p:sp>
        <p:nvSpPr>
          <p:cNvPr name="TextBox 31" id="31"/>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37">
                <a:solidFill>
                  <a:srgbClr val="2D936B"/>
                </a:solidFill>
                <a:latin typeface="Trebuchet MS"/>
              </a:rPr>
              <a:t>10</a:t>
            </a:r>
          </a:p>
        </p:txBody>
      </p:sp>
      <p:sp>
        <p:nvSpPr>
          <p:cNvPr name="TextBox 32" id="32"/>
          <p:cNvSpPr txBox="true"/>
          <p:nvPr/>
        </p:nvSpPr>
        <p:spPr>
          <a:xfrm rot="0">
            <a:off x="1024889" y="9174797"/>
            <a:ext cx="1845945" cy="495935"/>
          </a:xfrm>
          <a:prstGeom prst="rect">
            <a:avLst/>
          </a:prstGeom>
        </p:spPr>
        <p:txBody>
          <a:bodyPr anchor="t" rtlCol="false" tIns="0" lIns="0" bIns="0" rIns="0">
            <a:spAutoFit/>
          </a:bodyPr>
          <a:lstStyle/>
          <a:p>
            <a:pPr algn="l">
              <a:lnSpc>
                <a:spcPts val="3600"/>
              </a:lnSpc>
            </a:pPr>
            <a:r>
              <a:rPr lang="en-US" sz="3000" u="sng">
                <a:solidFill>
                  <a:srgbClr val="006FC0"/>
                </a:solidFill>
                <a:latin typeface="Trebuchet MS"/>
              </a:rPr>
              <a:t>Demo Link</a:t>
            </a:r>
          </a:p>
        </p:txBody>
      </p:sp>
      <p:grpSp>
        <p:nvGrpSpPr>
          <p:cNvPr name="Group 33" id="33"/>
          <p:cNvGrpSpPr/>
          <p:nvPr/>
        </p:nvGrpSpPr>
        <p:grpSpPr>
          <a:xfrm rot="0">
            <a:off x="2581262" y="2069658"/>
            <a:ext cx="13617686" cy="7596732"/>
            <a:chOff x="0" y="0"/>
            <a:chExt cx="18156915" cy="10128976"/>
          </a:xfrm>
        </p:grpSpPr>
        <p:sp>
          <p:nvSpPr>
            <p:cNvPr name="Freeform 34" id="34"/>
            <p:cNvSpPr/>
            <p:nvPr/>
          </p:nvSpPr>
          <p:spPr>
            <a:xfrm flipH="false" flipV="false" rot="0">
              <a:off x="0" y="30461"/>
              <a:ext cx="6055692" cy="10098515"/>
            </a:xfrm>
            <a:custGeom>
              <a:avLst/>
              <a:gdLst/>
              <a:ahLst/>
              <a:cxnLst/>
              <a:rect r="r" b="b" t="t" l="l"/>
              <a:pathLst>
                <a:path h="10098515" w="6055692">
                  <a:moveTo>
                    <a:pt x="0" y="0"/>
                  </a:moveTo>
                  <a:lnTo>
                    <a:pt x="6055692" y="0"/>
                  </a:lnTo>
                  <a:lnTo>
                    <a:pt x="6055692" y="10098515"/>
                  </a:lnTo>
                  <a:lnTo>
                    <a:pt x="0" y="10098515"/>
                  </a:lnTo>
                  <a:lnTo>
                    <a:pt x="0" y="0"/>
                  </a:lnTo>
                  <a:close/>
                </a:path>
              </a:pathLst>
            </a:custGeom>
            <a:blipFill>
              <a:blip r:embed="rId3"/>
              <a:stretch>
                <a:fillRect l="-7625" t="-37457" r="0" b="-5962"/>
              </a:stretch>
            </a:blipFill>
          </p:spPr>
        </p:sp>
        <p:sp>
          <p:nvSpPr>
            <p:cNvPr name="Freeform 35" id="35"/>
            <p:cNvSpPr/>
            <p:nvPr/>
          </p:nvSpPr>
          <p:spPr>
            <a:xfrm flipH="false" flipV="false" rot="0">
              <a:off x="7449203" y="12700"/>
              <a:ext cx="3903693" cy="10116276"/>
            </a:xfrm>
            <a:custGeom>
              <a:avLst/>
              <a:gdLst/>
              <a:ahLst/>
              <a:cxnLst/>
              <a:rect r="r" b="b" t="t" l="l"/>
              <a:pathLst>
                <a:path h="10116276" w="3903693">
                  <a:moveTo>
                    <a:pt x="0" y="0"/>
                  </a:moveTo>
                  <a:lnTo>
                    <a:pt x="3903694" y="0"/>
                  </a:lnTo>
                  <a:lnTo>
                    <a:pt x="3903694" y="10116276"/>
                  </a:lnTo>
                  <a:lnTo>
                    <a:pt x="0" y="10116276"/>
                  </a:lnTo>
                  <a:lnTo>
                    <a:pt x="0" y="0"/>
                  </a:lnTo>
                  <a:close/>
                </a:path>
              </a:pathLst>
            </a:custGeom>
            <a:blipFill>
              <a:blip r:embed="rId4"/>
              <a:stretch>
                <a:fillRect l="-14758" t="-8704" r="-18434" b="-5510"/>
              </a:stretch>
            </a:blipFill>
          </p:spPr>
        </p:sp>
        <p:sp>
          <p:nvSpPr>
            <p:cNvPr name="Freeform 36" id="36"/>
            <p:cNvSpPr/>
            <p:nvPr/>
          </p:nvSpPr>
          <p:spPr>
            <a:xfrm flipH="false" flipV="false" rot="0">
              <a:off x="13341313" y="0"/>
              <a:ext cx="4815602" cy="10058582"/>
            </a:xfrm>
            <a:custGeom>
              <a:avLst/>
              <a:gdLst/>
              <a:ahLst/>
              <a:cxnLst/>
              <a:rect r="r" b="b" t="t" l="l"/>
              <a:pathLst>
                <a:path h="10058582" w="4815602">
                  <a:moveTo>
                    <a:pt x="0" y="0"/>
                  </a:moveTo>
                  <a:lnTo>
                    <a:pt x="4815602" y="0"/>
                  </a:lnTo>
                  <a:lnTo>
                    <a:pt x="4815602" y="10058582"/>
                  </a:lnTo>
                  <a:lnTo>
                    <a:pt x="0" y="10058582"/>
                  </a:lnTo>
                  <a:lnTo>
                    <a:pt x="0" y="0"/>
                  </a:lnTo>
                  <a:close/>
                </a:path>
              </a:pathLst>
            </a:custGeom>
            <a:blipFill>
              <a:blip r:embed="rId5"/>
              <a:stretch>
                <a:fillRect l="-9041" t="-8927" r="0" b="-7081"/>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TextBox 22" id="22"/>
          <p:cNvSpPr txBox="true"/>
          <p:nvPr/>
        </p:nvSpPr>
        <p:spPr>
          <a:xfrm rot="0">
            <a:off x="1128712" y="9719531"/>
            <a:ext cx="2660333" cy="259080"/>
          </a:xfrm>
          <a:prstGeom prst="rect">
            <a:avLst/>
          </a:prstGeom>
        </p:spPr>
        <p:txBody>
          <a:bodyPr anchor="t" rtlCol="false" tIns="0" lIns="0" bIns="0" rIns="0">
            <a:spAutoFit/>
          </a:bodyPr>
          <a:lstStyle/>
          <a:p>
            <a:pPr algn="l">
              <a:lnSpc>
                <a:spcPts val="1912"/>
              </a:lnSpc>
            </a:pPr>
            <a:r>
              <a:rPr lang="en-US" sz="1650">
                <a:solidFill>
                  <a:srgbClr val="2D83C3"/>
                </a:solidFill>
                <a:latin typeface="Trebuchet MS"/>
              </a:rPr>
              <a:t>3/21/2024  </a:t>
            </a:r>
            <a:r>
              <a:rPr lang="en-US" sz="1650">
                <a:solidFill>
                  <a:srgbClr val="2D83C3"/>
                </a:solidFill>
                <a:latin typeface="Trebuchet MS Bold"/>
              </a:rPr>
              <a:t>Annual Review</a:t>
            </a:r>
          </a:p>
        </p:txBody>
      </p:sp>
      <p:grpSp>
        <p:nvGrpSpPr>
          <p:cNvPr name="Group 23" id="23"/>
          <p:cNvGrpSpPr/>
          <p:nvPr/>
        </p:nvGrpSpPr>
        <p:grpSpPr>
          <a:xfrm rot="0">
            <a:off x="14030325" y="8043862"/>
            <a:ext cx="685800" cy="685800"/>
            <a:chOff x="0" y="0"/>
            <a:chExt cx="914400" cy="914400"/>
          </a:xfrm>
        </p:grpSpPr>
        <p:sp>
          <p:nvSpPr>
            <p:cNvPr name="Freeform 24" id="24"/>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5" id="25"/>
          <p:cNvGrpSpPr/>
          <p:nvPr/>
        </p:nvGrpSpPr>
        <p:grpSpPr>
          <a:xfrm rot="0">
            <a:off x="10044112" y="2543175"/>
            <a:ext cx="471488" cy="485775"/>
            <a:chOff x="0" y="0"/>
            <a:chExt cx="628650" cy="647700"/>
          </a:xfrm>
        </p:grpSpPr>
        <p:sp>
          <p:nvSpPr>
            <p:cNvPr name="Freeform 26" id="26"/>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27" id="27"/>
          <p:cNvGrpSpPr/>
          <p:nvPr/>
        </p:nvGrpSpPr>
        <p:grpSpPr>
          <a:xfrm rot="0">
            <a:off x="14030325" y="8843962"/>
            <a:ext cx="271462" cy="271462"/>
            <a:chOff x="0" y="0"/>
            <a:chExt cx="361950" cy="361950"/>
          </a:xfrm>
        </p:grpSpPr>
        <p:sp>
          <p:nvSpPr>
            <p:cNvPr name="Freeform 28" id="28"/>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Freeform 29" id="29"/>
          <p:cNvSpPr/>
          <p:nvPr/>
        </p:nvSpPr>
        <p:spPr>
          <a:xfrm flipH="false" flipV="false" rot="0">
            <a:off x="2500312" y="9701212"/>
            <a:ext cx="114300" cy="266700"/>
          </a:xfrm>
          <a:custGeom>
            <a:avLst/>
            <a:gdLst/>
            <a:ahLst/>
            <a:cxnLst/>
            <a:rect r="r" b="b" t="t" l="l"/>
            <a:pathLst>
              <a:path h="266700" w="114300">
                <a:moveTo>
                  <a:pt x="0" y="0"/>
                </a:moveTo>
                <a:lnTo>
                  <a:pt x="114300" y="0"/>
                </a:lnTo>
                <a:lnTo>
                  <a:pt x="114300" y="266700"/>
                </a:lnTo>
                <a:lnTo>
                  <a:pt x="0" y="266700"/>
                </a:lnTo>
                <a:lnTo>
                  <a:pt x="0" y="0"/>
                </a:lnTo>
                <a:close/>
              </a:path>
            </a:pathLst>
          </a:custGeom>
          <a:blipFill>
            <a:blip r:embed="rId2"/>
            <a:stretch>
              <a:fillRect l="-66666" t="0" r="-66666" b="0"/>
            </a:stretch>
          </a:blipFill>
        </p:spPr>
      </p:sp>
      <p:sp>
        <p:nvSpPr>
          <p:cNvPr name="TextBox 30" id="30"/>
          <p:cNvSpPr txBox="true"/>
          <p:nvPr/>
        </p:nvSpPr>
        <p:spPr>
          <a:xfrm rot="0">
            <a:off x="837248" y="572451"/>
            <a:ext cx="14646593" cy="1689258"/>
          </a:xfrm>
          <a:prstGeom prst="rect">
            <a:avLst/>
          </a:prstGeom>
        </p:spPr>
        <p:txBody>
          <a:bodyPr anchor="t" rtlCol="false" tIns="0" lIns="0" bIns="0" rIns="0">
            <a:spAutoFit/>
          </a:bodyPr>
          <a:lstStyle/>
          <a:p>
            <a:pPr algn="l">
              <a:lnSpc>
                <a:spcPts val="8640"/>
              </a:lnSpc>
            </a:pPr>
            <a:r>
              <a:rPr lang="en-US" sz="7200" spc="-89">
                <a:solidFill>
                  <a:srgbClr val="000000"/>
                </a:solidFill>
                <a:latin typeface="Trebuchet MS Bold"/>
              </a:rPr>
              <a:t>RESULTS</a:t>
            </a:r>
          </a:p>
        </p:txBody>
      </p:sp>
      <p:sp>
        <p:nvSpPr>
          <p:cNvPr name="TextBox 31" id="31"/>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37">
                <a:solidFill>
                  <a:srgbClr val="2D936B"/>
                </a:solidFill>
                <a:latin typeface="Trebuchet MS"/>
              </a:rPr>
              <a:t>10</a:t>
            </a:r>
          </a:p>
        </p:txBody>
      </p:sp>
      <p:sp>
        <p:nvSpPr>
          <p:cNvPr name="TextBox 32" id="32"/>
          <p:cNvSpPr txBox="true"/>
          <p:nvPr/>
        </p:nvSpPr>
        <p:spPr>
          <a:xfrm rot="0">
            <a:off x="1024889" y="9174797"/>
            <a:ext cx="1845945" cy="495935"/>
          </a:xfrm>
          <a:prstGeom prst="rect">
            <a:avLst/>
          </a:prstGeom>
        </p:spPr>
        <p:txBody>
          <a:bodyPr anchor="t" rtlCol="false" tIns="0" lIns="0" bIns="0" rIns="0">
            <a:spAutoFit/>
          </a:bodyPr>
          <a:lstStyle/>
          <a:p>
            <a:pPr algn="l">
              <a:lnSpc>
                <a:spcPts val="3600"/>
              </a:lnSpc>
            </a:pPr>
            <a:r>
              <a:rPr lang="en-US" sz="3000" u="sng">
                <a:solidFill>
                  <a:srgbClr val="006FC0"/>
                </a:solidFill>
                <a:latin typeface="Trebuchet MS"/>
              </a:rPr>
              <a:t>Demo Link</a:t>
            </a:r>
          </a:p>
        </p:txBody>
      </p:sp>
      <p:grpSp>
        <p:nvGrpSpPr>
          <p:cNvPr name="Group 33" id="33"/>
          <p:cNvGrpSpPr/>
          <p:nvPr/>
        </p:nvGrpSpPr>
        <p:grpSpPr>
          <a:xfrm rot="0">
            <a:off x="1947861" y="1503630"/>
            <a:ext cx="14721154" cy="7923898"/>
            <a:chOff x="0" y="0"/>
            <a:chExt cx="19628206" cy="10565197"/>
          </a:xfrm>
        </p:grpSpPr>
        <p:sp>
          <p:nvSpPr>
            <p:cNvPr name="TextBox 34" id="34"/>
            <p:cNvSpPr txBox="true"/>
            <p:nvPr/>
          </p:nvSpPr>
          <p:spPr>
            <a:xfrm rot="0">
              <a:off x="0" y="318784"/>
              <a:ext cx="19628206" cy="9693618"/>
            </a:xfrm>
            <a:prstGeom prst="rect">
              <a:avLst/>
            </a:prstGeom>
          </p:spPr>
          <p:txBody>
            <a:bodyPr anchor="t" rtlCol="false" tIns="0" lIns="0" bIns="0" rIns="0">
              <a:spAutoFit/>
            </a:bodyPr>
            <a:lstStyle/>
            <a:p>
              <a:pPr>
                <a:lnSpc>
                  <a:spcPts val="2215"/>
                </a:lnSpc>
              </a:pPr>
              <a:r>
                <a:rPr lang="en-US" sz="1678" spc="-13">
                  <a:solidFill>
                    <a:srgbClr val="0F0F0F"/>
                  </a:solidFill>
                  <a:latin typeface="Zen Maru Gothic"/>
                </a:rPr>
                <a:t>encode_text</a:t>
              </a:r>
            </a:p>
            <a:p>
              <a:pPr>
                <a:lnSpc>
                  <a:spcPts val="2215"/>
                </a:lnSpc>
              </a:pPr>
              <a:r>
                <a:rPr lang="en-US" sz="1678" spc="-13">
                  <a:solidFill>
                    <a:srgbClr val="0F0F0F"/>
                  </a:solidFill>
                  <a:latin typeface="Zen Maru Gothic"/>
                </a:rPr>
                <a:t>The function takes the text string as an input</a:t>
              </a:r>
            </a:p>
            <a:p>
              <a:pPr>
                <a:lnSpc>
                  <a:spcPts val="2215"/>
                </a:lnSpc>
              </a:pPr>
              <a:r>
                <a:rPr lang="en-US" sz="1678" spc="-13">
                  <a:solidFill>
                    <a:srgbClr val="0F0F0F"/>
                  </a:solidFill>
                  <a:latin typeface="Zen Maru Gothic"/>
                </a:rPr>
                <a:t>The algorithm calculates the length of the string</a:t>
              </a:r>
            </a:p>
            <a:p>
              <a:pPr>
                <a:lnSpc>
                  <a:spcPts val="2215"/>
                </a:lnSpc>
              </a:pPr>
              <a:r>
                <a:rPr lang="en-US" sz="1678" spc="-13">
                  <a:solidFill>
                    <a:srgbClr val="0F0F0F"/>
                  </a:solidFill>
                  <a:latin typeface="Zen Maru Gothic"/>
                </a:rPr>
                <a:t>This Length is coded on 2 bytes so the text size can be up to 65536 bytes long, the</a:t>
              </a:r>
            </a:p>
            <a:p>
              <a:pPr>
                <a:lnSpc>
                  <a:spcPts val="2215"/>
                </a:lnSpc>
              </a:pPr>
              <a:r>
                <a:rPr lang="en-US" sz="1678" spc="-13">
                  <a:solidFill>
                    <a:srgbClr val="0F0F0F"/>
                  </a:solidFill>
                  <a:latin typeface="Zen Maru Gothic"/>
                </a:rPr>
                <a:t>function takes an int as input and return the binary value of it as a byte</a:t>
              </a:r>
            </a:p>
            <a:p>
              <a:pPr>
                <a:lnSpc>
                  <a:spcPts val="2215"/>
                </a:lnSpc>
              </a:pPr>
              <a:r>
                <a:rPr lang="en-US" sz="1678" spc="-13">
                  <a:solidFill>
                    <a:srgbClr val="0F0F0F"/>
                  </a:solidFill>
                  <a:latin typeface="Zen Maru Gothic"/>
                </a:rPr>
                <a:t>The output of the above function is then passed to another function to Put text length</a:t>
              </a:r>
            </a:p>
            <a:p>
              <a:pPr>
                <a:lnSpc>
                  <a:spcPts val="2215"/>
                </a:lnSpc>
              </a:pPr>
              <a:r>
                <a:rPr lang="en-US" sz="1678" spc="-13">
                  <a:solidFill>
                    <a:srgbClr val="0F0F0F"/>
                  </a:solidFill>
                  <a:latin typeface="Zen Maru Gothic"/>
                </a:rPr>
                <a:t>coded on 4 bytes into the image by getting the pixel value as a list, and loop over the</a:t>
              </a:r>
            </a:p>
            <a:p>
              <a:pPr>
                <a:lnSpc>
                  <a:spcPts val="2215"/>
                </a:lnSpc>
              </a:pPr>
              <a:r>
                <a:rPr lang="en-US" sz="1678" spc="-13">
                  <a:solidFill>
                    <a:srgbClr val="0F0F0F"/>
                  </a:solidFill>
                  <a:latin typeface="Zen Maru Gothic"/>
                </a:rPr>
                <a:t>input bits one by one and checks if the bit is equal to 1 then the corresponding element</a:t>
              </a:r>
            </a:p>
            <a:p>
              <a:pPr>
                <a:lnSpc>
                  <a:spcPts val="2215"/>
                </a:lnSpc>
              </a:pPr>
              <a:r>
                <a:rPr lang="en-US" sz="1678" spc="-13">
                  <a:solidFill>
                    <a:srgbClr val="0F0F0F"/>
                  </a:solidFill>
                  <a:latin typeface="Zen Maru Gothic"/>
                </a:rPr>
                <a:t>in the list to the current channel will be equal to the value of that element bitwise ANDed</a:t>
              </a:r>
            </a:p>
            <a:p>
              <a:pPr>
                <a:lnSpc>
                  <a:spcPts val="2215"/>
                </a:lnSpc>
              </a:pPr>
              <a:r>
                <a:rPr lang="en-US" sz="1678" spc="-13">
                  <a:solidFill>
                    <a:srgbClr val="0F0F0F"/>
                  </a:solidFill>
                  <a:latin typeface="Zen Maru Gothic"/>
                </a:rPr>
                <a:t>with the maskOne value or ORed with the maskZero value and then move to the next</a:t>
              </a:r>
            </a:p>
            <a:p>
              <a:pPr>
                <a:lnSpc>
                  <a:spcPts val="2215"/>
                </a:lnSpc>
              </a:pPr>
              <a:r>
                <a:rPr lang="en-US" sz="1678" spc="-13">
                  <a:solidFill>
                    <a:srgbClr val="0F0F0F"/>
                  </a:solidFill>
                  <a:latin typeface="Zen Maru Gothic"/>
                </a:rPr>
                <a:t>slot and start over</a:t>
              </a:r>
            </a:p>
            <a:p>
              <a:pPr>
                <a:lnSpc>
                  <a:spcPts val="2215"/>
                </a:lnSpc>
              </a:pPr>
              <a:r>
                <a:rPr lang="en-US" sz="1678" spc="-13">
                  <a:solidFill>
                    <a:srgbClr val="0F0F0F"/>
                  </a:solidFill>
                  <a:latin typeface="Zen Maru Gothic"/>
                </a:rPr>
                <a:t>All pixels of the image are scanned to select a pixel having a remainder of 1 when each</a:t>
              </a:r>
            </a:p>
            <a:p>
              <a:pPr>
                <a:lnSpc>
                  <a:spcPts val="2215"/>
                </a:lnSpc>
              </a:pPr>
              <a:r>
                <a:rPr lang="en-US" sz="1678" spc="-13">
                  <a:solidFill>
                    <a:srgbClr val="0F0F0F"/>
                  </a:solidFill>
                  <a:latin typeface="Zen Maru Gothic"/>
                </a:rPr>
                <a:t>RGB value is divided by eight. Change the color of the selected pixel so that there is no</a:t>
              </a:r>
            </a:p>
            <a:p>
              <a:pPr>
                <a:lnSpc>
                  <a:spcPts val="2215"/>
                </a:lnSpc>
              </a:pPr>
              <a:r>
                <a:rPr lang="en-US" sz="1678" spc="-13">
                  <a:solidFill>
                    <a:srgbClr val="0F0F0F"/>
                  </a:solidFill>
                  <a:latin typeface="Zen Maru Gothic"/>
                </a:rPr>
                <a:t>more than one.</a:t>
              </a:r>
            </a:p>
            <a:p>
              <a:pPr>
                <a:lnSpc>
                  <a:spcPts val="2215"/>
                </a:lnSpc>
              </a:pPr>
              <a:r>
                <a:rPr lang="en-US" sz="1678" spc="-13">
                  <a:solidFill>
                    <a:srgbClr val="0F0F0F"/>
                  </a:solidFill>
                  <a:latin typeface="Zen Maru Gothic"/>
                </a:rPr>
                <a:t>After that, The algorithm gets the Unicode code point for a one-character string for each</a:t>
              </a:r>
            </a:p>
            <a:p>
              <a:pPr>
                <a:lnSpc>
                  <a:spcPts val="2215"/>
                </a:lnSpc>
              </a:pPr>
              <a:r>
                <a:rPr lang="en-US" sz="1678" spc="-13">
                  <a:solidFill>
                    <a:srgbClr val="0F0F0F"/>
                  </a:solidFill>
                  <a:latin typeface="Zen Maru Gothic"/>
                </a:rPr>
                <a:t>character in the text and use this unicode and get the binary value of it as a byte then</a:t>
              </a:r>
            </a:p>
            <a:p>
              <a:pPr>
                <a:lnSpc>
                  <a:spcPts val="2215"/>
                </a:lnSpc>
              </a:pPr>
              <a:r>
                <a:rPr lang="en-US" sz="1678" spc="-13">
                  <a:solidFill>
                    <a:srgbClr val="0F0F0F"/>
                  </a:solidFill>
                  <a:latin typeface="Zen Maru Gothic"/>
                </a:rPr>
                <a:t>puts this byte in the image using the same technique</a:t>
              </a:r>
            </a:p>
            <a:p>
              <a:pPr>
                <a:lnSpc>
                  <a:spcPts val="2215"/>
                </a:lnSpc>
              </a:pPr>
              <a:r>
                <a:rPr lang="en-US" sz="1678" spc="-13">
                  <a:solidFill>
                    <a:srgbClr val="0F0F0F"/>
                  </a:solidFill>
                  <a:latin typeface="Zen Maru Gothic"/>
                </a:rPr>
                <a:t>decode_text</a:t>
              </a:r>
            </a:p>
            <a:p>
              <a:pPr>
                <a:lnSpc>
                  <a:spcPts val="2215"/>
                </a:lnSpc>
              </a:pPr>
              <a:r>
                <a:rPr lang="en-US" sz="1678" spc="-13">
                  <a:solidFill>
                    <a:srgbClr val="0F0F0F"/>
                  </a:solidFill>
                  <a:latin typeface="Zen Maru Gothic"/>
                </a:rPr>
                <a:t>The function reads the bits in the 2 bytes specified on by one</a:t>
              </a:r>
            </a:p>
            <a:p>
              <a:pPr>
                <a:lnSpc>
                  <a:spcPts val="2215"/>
                </a:lnSpc>
              </a:pPr>
              <a:r>
                <a:rPr lang="en-US" sz="1678" spc="-13">
                  <a:solidFill>
                    <a:srgbClr val="0F0F0F"/>
                  </a:solidFill>
                  <a:latin typeface="Zen Maru Gothic"/>
                </a:rPr>
                <a:t>It gets the value of the image at the current width, height and channel, convert it to int,</a:t>
              </a:r>
            </a:p>
            <a:p>
              <a:pPr>
                <a:lnSpc>
                  <a:spcPts val="2215"/>
                </a:lnSpc>
              </a:pPr>
              <a:r>
                <a:rPr lang="en-US" sz="1678" spc="-13">
                  <a:solidFill>
                    <a:srgbClr val="0F0F0F"/>
                  </a:solidFill>
                  <a:latin typeface="Zen Maru Gothic"/>
                </a:rPr>
                <a:t>then and it with the maskOne value and return 1 if the value is larger than 0 and 0</a:t>
              </a:r>
            </a:p>
            <a:p>
              <a:pPr>
                <a:lnSpc>
                  <a:spcPts val="2215"/>
                </a:lnSpc>
              </a:pPr>
              <a:r>
                <a:rPr lang="en-US" sz="1678" spc="-13">
                  <a:solidFill>
                    <a:srgbClr val="0F0F0F"/>
                  </a:solidFill>
                  <a:latin typeface="Zen Maru Gothic"/>
                </a:rPr>
                <a:t>otherwise</a:t>
              </a:r>
            </a:p>
            <a:p>
              <a:pPr>
                <a:lnSpc>
                  <a:spcPts val="2215"/>
                </a:lnSpc>
              </a:pPr>
              <a:r>
                <a:rPr lang="en-US" sz="1678" spc="-13">
                  <a:solidFill>
                    <a:srgbClr val="0F0F0F"/>
                  </a:solidFill>
                  <a:latin typeface="Zen Maru Gothic"/>
                </a:rPr>
                <a:t>The value then is converted to binary number, this bits are used to get all the bytes of</a:t>
              </a:r>
            </a:p>
            <a:p>
              <a:pPr>
                <a:lnSpc>
                  <a:spcPts val="2215"/>
                </a:lnSpc>
              </a:pPr>
              <a:r>
                <a:rPr lang="en-US" sz="1678" spc="-13">
                  <a:solidFill>
                    <a:srgbClr val="0F0F0F"/>
                  </a:solidFill>
                  <a:latin typeface="Zen Maru Gothic"/>
                </a:rPr>
                <a:t>the text</a:t>
              </a:r>
            </a:p>
            <a:p>
              <a:pPr>
                <a:lnSpc>
                  <a:spcPts val="2215"/>
                </a:lnSpc>
              </a:pPr>
              <a:r>
                <a:rPr lang="en-US" sz="1678" spc="-13">
                  <a:solidFill>
                    <a:srgbClr val="0F0F0F"/>
                  </a:solidFill>
                  <a:latin typeface="Zen Maru Gothic"/>
                </a:rPr>
                <a:t>For each byte read, the algorithm gets the Unicode string with ordinal and then</a:t>
              </a:r>
            </a:p>
            <a:p>
              <a:pPr algn="l">
                <a:lnSpc>
                  <a:spcPts val="2215"/>
                </a:lnSpc>
              </a:pPr>
              <a:r>
                <a:rPr lang="en-US" sz="1678" spc="-13">
                  <a:solidFill>
                    <a:srgbClr val="0F0F0F"/>
                  </a:solidFill>
                  <a:latin typeface="Zen Maru Gothic"/>
                </a:rPr>
                <a:t>concatenate it to a string and then return this string after converting all the bytes</a:t>
              </a:r>
            </a:p>
          </p:txBody>
        </p:sp>
        <p:sp>
          <p:nvSpPr>
            <p:cNvPr name="Freeform 35" id="35"/>
            <p:cNvSpPr/>
            <p:nvPr/>
          </p:nvSpPr>
          <p:spPr>
            <a:xfrm flipH="false" flipV="false" rot="0">
              <a:off x="12034741" y="0"/>
              <a:ext cx="4730855" cy="3119965"/>
            </a:xfrm>
            <a:custGeom>
              <a:avLst/>
              <a:gdLst/>
              <a:ahLst/>
              <a:cxnLst/>
              <a:rect r="r" b="b" t="t" l="l"/>
              <a:pathLst>
                <a:path h="3119965" w="4730855">
                  <a:moveTo>
                    <a:pt x="0" y="0"/>
                  </a:moveTo>
                  <a:lnTo>
                    <a:pt x="4730854" y="0"/>
                  </a:lnTo>
                  <a:lnTo>
                    <a:pt x="4730854" y="3119965"/>
                  </a:lnTo>
                  <a:lnTo>
                    <a:pt x="0" y="3119965"/>
                  </a:lnTo>
                  <a:lnTo>
                    <a:pt x="0" y="0"/>
                  </a:lnTo>
                  <a:close/>
                </a:path>
              </a:pathLst>
            </a:custGeom>
            <a:blipFill>
              <a:blip r:embed="rId3"/>
              <a:stretch>
                <a:fillRect l="-18048" t="-68785" r="-55341" b="-415467"/>
              </a:stretch>
            </a:blipFill>
          </p:spPr>
        </p:sp>
        <p:sp>
          <p:nvSpPr>
            <p:cNvPr name="Freeform 36" id="36"/>
            <p:cNvSpPr/>
            <p:nvPr/>
          </p:nvSpPr>
          <p:spPr>
            <a:xfrm flipH="false" flipV="false" rot="0">
              <a:off x="12386019" y="2676209"/>
              <a:ext cx="4028298" cy="7888988"/>
            </a:xfrm>
            <a:custGeom>
              <a:avLst/>
              <a:gdLst/>
              <a:ahLst/>
              <a:cxnLst/>
              <a:rect r="r" b="b" t="t" l="l"/>
              <a:pathLst>
                <a:path h="7888988" w="4028298">
                  <a:moveTo>
                    <a:pt x="0" y="0"/>
                  </a:moveTo>
                  <a:lnTo>
                    <a:pt x="4028298" y="0"/>
                  </a:lnTo>
                  <a:lnTo>
                    <a:pt x="4028298" y="7888988"/>
                  </a:lnTo>
                  <a:lnTo>
                    <a:pt x="0" y="7888988"/>
                  </a:lnTo>
                  <a:lnTo>
                    <a:pt x="0" y="0"/>
                  </a:lnTo>
                  <a:close/>
                </a:path>
              </a:pathLst>
            </a:custGeom>
            <a:blipFill>
              <a:blip r:embed="rId3"/>
              <a:stretch>
                <a:fillRect l="-19663" t="-64910" r="-34987" b="-10573"/>
              </a:stretch>
            </a:blipFill>
          </p:spPr>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TextBox 22" id="22"/>
          <p:cNvSpPr txBox="true"/>
          <p:nvPr/>
        </p:nvSpPr>
        <p:spPr>
          <a:xfrm rot="0">
            <a:off x="1128712" y="9719531"/>
            <a:ext cx="2660333" cy="259080"/>
          </a:xfrm>
          <a:prstGeom prst="rect">
            <a:avLst/>
          </a:prstGeom>
        </p:spPr>
        <p:txBody>
          <a:bodyPr anchor="t" rtlCol="false" tIns="0" lIns="0" bIns="0" rIns="0">
            <a:spAutoFit/>
          </a:bodyPr>
          <a:lstStyle/>
          <a:p>
            <a:pPr algn="l">
              <a:lnSpc>
                <a:spcPts val="1912"/>
              </a:lnSpc>
            </a:pPr>
            <a:r>
              <a:rPr lang="en-US" sz="1650">
                <a:solidFill>
                  <a:srgbClr val="2D83C3"/>
                </a:solidFill>
                <a:latin typeface="Trebuchet MS"/>
              </a:rPr>
              <a:t>3/21/2024  </a:t>
            </a:r>
            <a:r>
              <a:rPr lang="en-US" sz="1650">
                <a:solidFill>
                  <a:srgbClr val="2D83C3"/>
                </a:solidFill>
                <a:latin typeface="Trebuchet MS Bold"/>
              </a:rPr>
              <a:t>Annual Review</a:t>
            </a:r>
          </a:p>
        </p:txBody>
      </p:sp>
      <p:grpSp>
        <p:nvGrpSpPr>
          <p:cNvPr name="Group 23" id="23"/>
          <p:cNvGrpSpPr/>
          <p:nvPr/>
        </p:nvGrpSpPr>
        <p:grpSpPr>
          <a:xfrm rot="0">
            <a:off x="14030325" y="8043862"/>
            <a:ext cx="685800" cy="685800"/>
            <a:chOff x="0" y="0"/>
            <a:chExt cx="914400" cy="914400"/>
          </a:xfrm>
        </p:grpSpPr>
        <p:sp>
          <p:nvSpPr>
            <p:cNvPr name="Freeform 24" id="24"/>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5" id="25"/>
          <p:cNvGrpSpPr/>
          <p:nvPr/>
        </p:nvGrpSpPr>
        <p:grpSpPr>
          <a:xfrm rot="0">
            <a:off x="10044112" y="2543175"/>
            <a:ext cx="471488" cy="485775"/>
            <a:chOff x="0" y="0"/>
            <a:chExt cx="628650" cy="647700"/>
          </a:xfrm>
        </p:grpSpPr>
        <p:sp>
          <p:nvSpPr>
            <p:cNvPr name="Freeform 26" id="26"/>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27" id="27"/>
          <p:cNvGrpSpPr/>
          <p:nvPr/>
        </p:nvGrpSpPr>
        <p:grpSpPr>
          <a:xfrm rot="0">
            <a:off x="14030325" y="8843962"/>
            <a:ext cx="271462" cy="271462"/>
            <a:chOff x="0" y="0"/>
            <a:chExt cx="361950" cy="361950"/>
          </a:xfrm>
        </p:grpSpPr>
        <p:sp>
          <p:nvSpPr>
            <p:cNvPr name="Freeform 28" id="28"/>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Freeform 29" id="29"/>
          <p:cNvSpPr/>
          <p:nvPr/>
        </p:nvSpPr>
        <p:spPr>
          <a:xfrm flipH="false" flipV="false" rot="0">
            <a:off x="2500312" y="9701212"/>
            <a:ext cx="114300" cy="266700"/>
          </a:xfrm>
          <a:custGeom>
            <a:avLst/>
            <a:gdLst/>
            <a:ahLst/>
            <a:cxnLst/>
            <a:rect r="r" b="b" t="t" l="l"/>
            <a:pathLst>
              <a:path h="266700" w="114300">
                <a:moveTo>
                  <a:pt x="0" y="0"/>
                </a:moveTo>
                <a:lnTo>
                  <a:pt x="114300" y="0"/>
                </a:lnTo>
                <a:lnTo>
                  <a:pt x="114300" y="266700"/>
                </a:lnTo>
                <a:lnTo>
                  <a:pt x="0" y="266700"/>
                </a:lnTo>
                <a:lnTo>
                  <a:pt x="0" y="0"/>
                </a:lnTo>
                <a:close/>
              </a:path>
            </a:pathLst>
          </a:custGeom>
          <a:blipFill>
            <a:blip r:embed="rId2"/>
            <a:stretch>
              <a:fillRect l="-66666" t="0" r="-66666" b="0"/>
            </a:stretch>
          </a:blipFill>
        </p:spPr>
      </p:sp>
      <p:sp>
        <p:nvSpPr>
          <p:cNvPr name="TextBox 30" id="30"/>
          <p:cNvSpPr txBox="true"/>
          <p:nvPr/>
        </p:nvSpPr>
        <p:spPr>
          <a:xfrm rot="0">
            <a:off x="837247" y="572451"/>
            <a:ext cx="14646593" cy="1114425"/>
          </a:xfrm>
          <a:prstGeom prst="rect">
            <a:avLst/>
          </a:prstGeom>
        </p:spPr>
        <p:txBody>
          <a:bodyPr anchor="t" rtlCol="false" tIns="0" lIns="0" bIns="0" rIns="0">
            <a:spAutoFit/>
          </a:bodyPr>
          <a:lstStyle/>
          <a:p>
            <a:pPr algn="l">
              <a:lnSpc>
                <a:spcPts val="8640"/>
              </a:lnSpc>
            </a:pPr>
            <a:r>
              <a:rPr lang="en-US" sz="7200" spc="-89">
                <a:solidFill>
                  <a:srgbClr val="000000"/>
                </a:solidFill>
                <a:latin typeface="Trebuchet MS Bold"/>
              </a:rPr>
              <a:t>conclusion</a:t>
            </a:r>
          </a:p>
        </p:txBody>
      </p:sp>
      <p:sp>
        <p:nvSpPr>
          <p:cNvPr name="TextBox 31" id="31"/>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37">
                <a:solidFill>
                  <a:srgbClr val="2D936B"/>
                </a:solidFill>
                <a:latin typeface="Trebuchet MS"/>
              </a:rPr>
              <a:t>10</a:t>
            </a:r>
          </a:p>
        </p:txBody>
      </p:sp>
      <p:sp>
        <p:nvSpPr>
          <p:cNvPr name="TextBox 32" id="32"/>
          <p:cNvSpPr txBox="true"/>
          <p:nvPr/>
        </p:nvSpPr>
        <p:spPr>
          <a:xfrm rot="0">
            <a:off x="1024889" y="9174797"/>
            <a:ext cx="1845945" cy="495935"/>
          </a:xfrm>
          <a:prstGeom prst="rect">
            <a:avLst/>
          </a:prstGeom>
        </p:spPr>
        <p:txBody>
          <a:bodyPr anchor="t" rtlCol="false" tIns="0" lIns="0" bIns="0" rIns="0">
            <a:spAutoFit/>
          </a:bodyPr>
          <a:lstStyle/>
          <a:p>
            <a:pPr algn="l">
              <a:lnSpc>
                <a:spcPts val="3600"/>
              </a:lnSpc>
            </a:pPr>
            <a:r>
              <a:rPr lang="en-US" sz="3000" u="sng">
                <a:solidFill>
                  <a:srgbClr val="006FC0"/>
                </a:solidFill>
                <a:latin typeface="Trebuchet MS"/>
              </a:rPr>
              <a:t>Demo Link</a:t>
            </a:r>
          </a:p>
        </p:txBody>
      </p:sp>
      <p:sp>
        <p:nvSpPr>
          <p:cNvPr name="TextBox 33" id="33"/>
          <p:cNvSpPr txBox="true"/>
          <p:nvPr/>
        </p:nvSpPr>
        <p:spPr>
          <a:xfrm rot="0">
            <a:off x="837248" y="2466975"/>
            <a:ext cx="14646593" cy="5724525"/>
          </a:xfrm>
          <a:prstGeom prst="rect">
            <a:avLst/>
          </a:prstGeom>
        </p:spPr>
        <p:txBody>
          <a:bodyPr anchor="t" rtlCol="false" tIns="0" lIns="0" bIns="0" rIns="0">
            <a:spAutoFit/>
          </a:bodyPr>
          <a:lstStyle/>
          <a:p>
            <a:pPr algn="l">
              <a:lnSpc>
                <a:spcPts val="4560"/>
              </a:lnSpc>
            </a:pPr>
            <a:r>
              <a:rPr lang="en-US" sz="3800" spc="-47">
                <a:solidFill>
                  <a:srgbClr val="000000"/>
                </a:solidFill>
                <a:latin typeface="Trebuchet MS Bold"/>
              </a:rPr>
              <a:t>In conclusion, the development of a steganography-based chat app using Python offers a robust solution for secure communication. By integrating steganographic techniques into the app, users can conceal their messages within innocuous images, ensuring privacy and confidentiality. This project not only demonstrates the practical implementation of steganography but also underscores the importance of encryption in modern communication systems. As technology advances, integrating such secure communication methods becomes increasingly vital in safeguarding sensitive information from unauthorized access.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TextBox 22" id="22"/>
          <p:cNvSpPr txBox="true"/>
          <p:nvPr/>
        </p:nvSpPr>
        <p:spPr>
          <a:xfrm rot="0">
            <a:off x="1128712" y="9719531"/>
            <a:ext cx="2660333" cy="259080"/>
          </a:xfrm>
          <a:prstGeom prst="rect">
            <a:avLst/>
          </a:prstGeom>
        </p:spPr>
        <p:txBody>
          <a:bodyPr anchor="t" rtlCol="false" tIns="0" lIns="0" bIns="0" rIns="0">
            <a:spAutoFit/>
          </a:bodyPr>
          <a:lstStyle/>
          <a:p>
            <a:pPr algn="l">
              <a:lnSpc>
                <a:spcPts val="1912"/>
              </a:lnSpc>
            </a:pPr>
            <a:r>
              <a:rPr lang="en-US" sz="1650">
                <a:solidFill>
                  <a:srgbClr val="2D83C3"/>
                </a:solidFill>
                <a:latin typeface="Trebuchet MS"/>
              </a:rPr>
              <a:t>3/21/2024  </a:t>
            </a:r>
            <a:r>
              <a:rPr lang="en-US" sz="1650">
                <a:solidFill>
                  <a:srgbClr val="2D83C3"/>
                </a:solidFill>
                <a:latin typeface="Trebuchet MS Bold"/>
              </a:rPr>
              <a:t>Annual Review</a:t>
            </a:r>
          </a:p>
        </p:txBody>
      </p:sp>
      <p:grpSp>
        <p:nvGrpSpPr>
          <p:cNvPr name="Group 23" id="23"/>
          <p:cNvGrpSpPr/>
          <p:nvPr/>
        </p:nvGrpSpPr>
        <p:grpSpPr>
          <a:xfrm rot="0">
            <a:off x="14030325" y="8043862"/>
            <a:ext cx="685800" cy="685800"/>
            <a:chOff x="0" y="0"/>
            <a:chExt cx="914400" cy="914400"/>
          </a:xfrm>
        </p:grpSpPr>
        <p:sp>
          <p:nvSpPr>
            <p:cNvPr name="Freeform 24" id="24"/>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5" id="25"/>
          <p:cNvGrpSpPr/>
          <p:nvPr/>
        </p:nvGrpSpPr>
        <p:grpSpPr>
          <a:xfrm rot="0">
            <a:off x="10044112" y="2543175"/>
            <a:ext cx="471488" cy="485775"/>
            <a:chOff x="0" y="0"/>
            <a:chExt cx="628650" cy="647700"/>
          </a:xfrm>
        </p:grpSpPr>
        <p:sp>
          <p:nvSpPr>
            <p:cNvPr name="Freeform 26" id="26"/>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27" id="27"/>
          <p:cNvGrpSpPr/>
          <p:nvPr/>
        </p:nvGrpSpPr>
        <p:grpSpPr>
          <a:xfrm rot="0">
            <a:off x="14030325" y="8843962"/>
            <a:ext cx="271462" cy="271462"/>
            <a:chOff x="0" y="0"/>
            <a:chExt cx="361950" cy="361950"/>
          </a:xfrm>
        </p:grpSpPr>
        <p:sp>
          <p:nvSpPr>
            <p:cNvPr name="Freeform 28" id="28"/>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Freeform 29" id="29"/>
          <p:cNvSpPr/>
          <p:nvPr/>
        </p:nvSpPr>
        <p:spPr>
          <a:xfrm flipH="false" flipV="false" rot="0">
            <a:off x="2500312" y="9701212"/>
            <a:ext cx="114300" cy="266700"/>
          </a:xfrm>
          <a:custGeom>
            <a:avLst/>
            <a:gdLst/>
            <a:ahLst/>
            <a:cxnLst/>
            <a:rect r="r" b="b" t="t" l="l"/>
            <a:pathLst>
              <a:path h="266700" w="114300">
                <a:moveTo>
                  <a:pt x="0" y="0"/>
                </a:moveTo>
                <a:lnTo>
                  <a:pt x="114300" y="0"/>
                </a:lnTo>
                <a:lnTo>
                  <a:pt x="114300" y="266700"/>
                </a:lnTo>
                <a:lnTo>
                  <a:pt x="0" y="266700"/>
                </a:lnTo>
                <a:lnTo>
                  <a:pt x="0" y="0"/>
                </a:lnTo>
                <a:close/>
              </a:path>
            </a:pathLst>
          </a:custGeom>
          <a:blipFill>
            <a:blip r:embed="rId2"/>
            <a:stretch>
              <a:fillRect l="-66666" t="0" r="-66666" b="0"/>
            </a:stretch>
          </a:blipFill>
        </p:spPr>
      </p:sp>
      <p:sp>
        <p:nvSpPr>
          <p:cNvPr name="TextBox 30" id="30"/>
          <p:cNvSpPr txBox="true"/>
          <p:nvPr/>
        </p:nvSpPr>
        <p:spPr>
          <a:xfrm rot="0">
            <a:off x="837247" y="572451"/>
            <a:ext cx="14646593" cy="1114425"/>
          </a:xfrm>
          <a:prstGeom prst="rect">
            <a:avLst/>
          </a:prstGeom>
        </p:spPr>
        <p:txBody>
          <a:bodyPr anchor="t" rtlCol="false" tIns="0" lIns="0" bIns="0" rIns="0">
            <a:spAutoFit/>
          </a:bodyPr>
          <a:lstStyle/>
          <a:p>
            <a:pPr algn="l">
              <a:lnSpc>
                <a:spcPts val="8640"/>
              </a:lnSpc>
            </a:pPr>
            <a:r>
              <a:rPr lang="en-US" sz="7200" spc="-89">
                <a:solidFill>
                  <a:srgbClr val="000000"/>
                </a:solidFill>
                <a:latin typeface="Trebuchet MS Bold"/>
              </a:rPr>
              <a:t>future scope</a:t>
            </a:r>
          </a:p>
        </p:txBody>
      </p:sp>
      <p:sp>
        <p:nvSpPr>
          <p:cNvPr name="TextBox 31" id="31"/>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37">
                <a:solidFill>
                  <a:srgbClr val="2D936B"/>
                </a:solidFill>
                <a:latin typeface="Trebuchet MS"/>
              </a:rPr>
              <a:t>10</a:t>
            </a:r>
          </a:p>
        </p:txBody>
      </p:sp>
      <p:sp>
        <p:nvSpPr>
          <p:cNvPr name="TextBox 32" id="32"/>
          <p:cNvSpPr txBox="true"/>
          <p:nvPr/>
        </p:nvSpPr>
        <p:spPr>
          <a:xfrm rot="0">
            <a:off x="1024889" y="9174797"/>
            <a:ext cx="1845945" cy="495935"/>
          </a:xfrm>
          <a:prstGeom prst="rect">
            <a:avLst/>
          </a:prstGeom>
        </p:spPr>
        <p:txBody>
          <a:bodyPr anchor="t" rtlCol="false" tIns="0" lIns="0" bIns="0" rIns="0">
            <a:spAutoFit/>
          </a:bodyPr>
          <a:lstStyle/>
          <a:p>
            <a:pPr algn="l">
              <a:lnSpc>
                <a:spcPts val="3600"/>
              </a:lnSpc>
            </a:pPr>
            <a:r>
              <a:rPr lang="en-US" sz="3000" u="sng">
                <a:solidFill>
                  <a:srgbClr val="006FC0"/>
                </a:solidFill>
                <a:latin typeface="Trebuchet MS"/>
              </a:rPr>
              <a:t>Demo Link</a:t>
            </a:r>
          </a:p>
        </p:txBody>
      </p:sp>
      <p:sp>
        <p:nvSpPr>
          <p:cNvPr name="TextBox 33" id="33"/>
          <p:cNvSpPr txBox="true"/>
          <p:nvPr/>
        </p:nvSpPr>
        <p:spPr>
          <a:xfrm rot="0">
            <a:off x="1751109" y="1715675"/>
            <a:ext cx="13514195" cy="7629525"/>
          </a:xfrm>
          <a:prstGeom prst="rect">
            <a:avLst/>
          </a:prstGeom>
        </p:spPr>
        <p:txBody>
          <a:bodyPr anchor="t" rtlCol="false" tIns="0" lIns="0" bIns="0" rIns="0">
            <a:spAutoFit/>
          </a:bodyPr>
          <a:lstStyle/>
          <a:p>
            <a:pPr>
              <a:lnSpc>
                <a:spcPts val="3052"/>
              </a:lnSpc>
            </a:pPr>
            <a:r>
              <a:rPr lang="en-US" sz="2543" spc="-30">
                <a:solidFill>
                  <a:srgbClr val="000000"/>
                </a:solidFill>
                <a:latin typeface="Trebuchet MS Bold"/>
              </a:rPr>
              <a:t>Looking ahead, there are several promising avenues for further enhancing the steganography-based chat app developed in Python. One potential direction is the integration of more advanced steganographic techniques to increase the capacity and robustness of message concealment. Additionally, exploring the incorporation of encryption algorithms alongside steganography could offer an even higher level of security for communication.</a:t>
            </a:r>
          </a:p>
          <a:p>
            <a:pPr>
              <a:lnSpc>
                <a:spcPts val="3052"/>
              </a:lnSpc>
            </a:pPr>
          </a:p>
          <a:p>
            <a:pPr>
              <a:lnSpc>
                <a:spcPts val="3052"/>
              </a:lnSpc>
            </a:pPr>
            <a:r>
              <a:rPr lang="en-US" sz="2543" spc="-30">
                <a:solidFill>
                  <a:srgbClr val="000000"/>
                </a:solidFill>
                <a:latin typeface="Trebuchet MS Bold"/>
              </a:rPr>
              <a:t>Furthermore, expanding the app to support multimedia formats beyond images, such as audio and video files, would broaden its utility and appeal to users. Implementing features like real-time messaging, group chats, and file sharing capabilities could also enrich the user experience and make the app more versatile.</a:t>
            </a:r>
          </a:p>
          <a:p>
            <a:pPr>
              <a:lnSpc>
                <a:spcPts val="3052"/>
              </a:lnSpc>
            </a:pPr>
          </a:p>
          <a:p>
            <a:pPr>
              <a:lnSpc>
                <a:spcPts val="3052"/>
              </a:lnSpc>
            </a:pPr>
            <a:r>
              <a:rPr lang="en-US" sz="2543" spc="-30">
                <a:solidFill>
                  <a:srgbClr val="000000"/>
                </a:solidFill>
                <a:latin typeface="Trebuchet MS Bold"/>
              </a:rPr>
              <a:t>Moreover, considering the rapid evolution of technology and the increasing demand for privacy in digital communication, continued research and development in this area could lead to innovative solutions and advancements in secure messaging systems. Exploring compatibility with emerging platforms and technologies, such as blockchain and decentralized networks, could further enhance the app's resilience to potential threats and ensure its relevance in the ever-changing landscape of digital communication.</a:t>
            </a:r>
          </a:p>
          <a:p>
            <a:pPr algn="l">
              <a:lnSpc>
                <a:spcPts val="3052"/>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TextBox 22" id="22"/>
          <p:cNvSpPr txBox="true"/>
          <p:nvPr/>
        </p:nvSpPr>
        <p:spPr>
          <a:xfrm rot="0">
            <a:off x="1128712" y="9719531"/>
            <a:ext cx="2660333" cy="259080"/>
          </a:xfrm>
          <a:prstGeom prst="rect">
            <a:avLst/>
          </a:prstGeom>
        </p:spPr>
        <p:txBody>
          <a:bodyPr anchor="t" rtlCol="false" tIns="0" lIns="0" bIns="0" rIns="0">
            <a:spAutoFit/>
          </a:bodyPr>
          <a:lstStyle/>
          <a:p>
            <a:pPr algn="l">
              <a:lnSpc>
                <a:spcPts val="1912"/>
              </a:lnSpc>
            </a:pPr>
            <a:r>
              <a:rPr lang="en-US" sz="1650">
                <a:solidFill>
                  <a:srgbClr val="2D83C3"/>
                </a:solidFill>
                <a:latin typeface="Trebuchet MS"/>
              </a:rPr>
              <a:t>3/21/2024  </a:t>
            </a:r>
            <a:r>
              <a:rPr lang="en-US" sz="1650">
                <a:solidFill>
                  <a:srgbClr val="2D83C3"/>
                </a:solidFill>
                <a:latin typeface="Trebuchet MS Bold"/>
              </a:rPr>
              <a:t>Annual Review</a:t>
            </a:r>
          </a:p>
        </p:txBody>
      </p:sp>
      <p:grpSp>
        <p:nvGrpSpPr>
          <p:cNvPr name="Group 23" id="23"/>
          <p:cNvGrpSpPr/>
          <p:nvPr/>
        </p:nvGrpSpPr>
        <p:grpSpPr>
          <a:xfrm rot="0">
            <a:off x="14030325" y="8043862"/>
            <a:ext cx="685800" cy="685800"/>
            <a:chOff x="0" y="0"/>
            <a:chExt cx="914400" cy="914400"/>
          </a:xfrm>
        </p:grpSpPr>
        <p:sp>
          <p:nvSpPr>
            <p:cNvPr name="Freeform 24" id="24"/>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5" id="25"/>
          <p:cNvGrpSpPr/>
          <p:nvPr/>
        </p:nvGrpSpPr>
        <p:grpSpPr>
          <a:xfrm rot="0">
            <a:off x="10044112" y="2543175"/>
            <a:ext cx="471488" cy="485775"/>
            <a:chOff x="0" y="0"/>
            <a:chExt cx="628650" cy="647700"/>
          </a:xfrm>
        </p:grpSpPr>
        <p:sp>
          <p:nvSpPr>
            <p:cNvPr name="Freeform 26" id="26"/>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27" id="27"/>
          <p:cNvGrpSpPr/>
          <p:nvPr/>
        </p:nvGrpSpPr>
        <p:grpSpPr>
          <a:xfrm rot="0">
            <a:off x="14030325" y="8843962"/>
            <a:ext cx="271462" cy="271462"/>
            <a:chOff x="0" y="0"/>
            <a:chExt cx="361950" cy="361950"/>
          </a:xfrm>
        </p:grpSpPr>
        <p:sp>
          <p:nvSpPr>
            <p:cNvPr name="Freeform 28" id="28"/>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Freeform 29" id="29"/>
          <p:cNvSpPr/>
          <p:nvPr/>
        </p:nvSpPr>
        <p:spPr>
          <a:xfrm flipH="false" flipV="false" rot="0">
            <a:off x="2500312" y="9701212"/>
            <a:ext cx="114300" cy="266700"/>
          </a:xfrm>
          <a:custGeom>
            <a:avLst/>
            <a:gdLst/>
            <a:ahLst/>
            <a:cxnLst/>
            <a:rect r="r" b="b" t="t" l="l"/>
            <a:pathLst>
              <a:path h="266700" w="114300">
                <a:moveTo>
                  <a:pt x="0" y="0"/>
                </a:moveTo>
                <a:lnTo>
                  <a:pt x="114300" y="0"/>
                </a:lnTo>
                <a:lnTo>
                  <a:pt x="114300" y="266700"/>
                </a:lnTo>
                <a:lnTo>
                  <a:pt x="0" y="266700"/>
                </a:lnTo>
                <a:lnTo>
                  <a:pt x="0" y="0"/>
                </a:lnTo>
                <a:close/>
              </a:path>
            </a:pathLst>
          </a:custGeom>
          <a:blipFill>
            <a:blip r:embed="rId2"/>
            <a:stretch>
              <a:fillRect l="-66666" t="0" r="-66666" b="0"/>
            </a:stretch>
          </a:blipFill>
        </p:spPr>
      </p:sp>
      <p:sp>
        <p:nvSpPr>
          <p:cNvPr name="TextBox 30" id="30"/>
          <p:cNvSpPr txBox="true"/>
          <p:nvPr/>
        </p:nvSpPr>
        <p:spPr>
          <a:xfrm rot="0">
            <a:off x="837247" y="572451"/>
            <a:ext cx="14646593" cy="1114425"/>
          </a:xfrm>
          <a:prstGeom prst="rect">
            <a:avLst/>
          </a:prstGeom>
        </p:spPr>
        <p:txBody>
          <a:bodyPr anchor="t" rtlCol="false" tIns="0" lIns="0" bIns="0" rIns="0">
            <a:spAutoFit/>
          </a:bodyPr>
          <a:lstStyle/>
          <a:p>
            <a:pPr algn="l">
              <a:lnSpc>
                <a:spcPts val="8640"/>
              </a:lnSpc>
            </a:pPr>
            <a:r>
              <a:rPr lang="en-US" sz="7200" spc="-89">
                <a:solidFill>
                  <a:srgbClr val="000000"/>
                </a:solidFill>
                <a:latin typeface="Trebuchet MS Bold"/>
              </a:rPr>
              <a:t>Reference</a:t>
            </a:r>
          </a:p>
        </p:txBody>
      </p:sp>
      <p:sp>
        <p:nvSpPr>
          <p:cNvPr name="TextBox 31" id="31"/>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37">
                <a:solidFill>
                  <a:srgbClr val="2D936B"/>
                </a:solidFill>
                <a:latin typeface="Trebuchet MS"/>
              </a:rPr>
              <a:t>10</a:t>
            </a:r>
          </a:p>
        </p:txBody>
      </p:sp>
      <p:sp>
        <p:nvSpPr>
          <p:cNvPr name="TextBox 32" id="32"/>
          <p:cNvSpPr txBox="true"/>
          <p:nvPr/>
        </p:nvSpPr>
        <p:spPr>
          <a:xfrm rot="0">
            <a:off x="1024889" y="9174797"/>
            <a:ext cx="1845945" cy="495935"/>
          </a:xfrm>
          <a:prstGeom prst="rect">
            <a:avLst/>
          </a:prstGeom>
        </p:spPr>
        <p:txBody>
          <a:bodyPr anchor="t" rtlCol="false" tIns="0" lIns="0" bIns="0" rIns="0">
            <a:spAutoFit/>
          </a:bodyPr>
          <a:lstStyle/>
          <a:p>
            <a:pPr algn="l">
              <a:lnSpc>
                <a:spcPts val="3600"/>
              </a:lnSpc>
            </a:pPr>
            <a:r>
              <a:rPr lang="en-US" sz="3000" u="sng">
                <a:solidFill>
                  <a:srgbClr val="006FC0"/>
                </a:solidFill>
                <a:latin typeface="Trebuchet MS"/>
              </a:rPr>
              <a:t>Demo Link</a:t>
            </a:r>
          </a:p>
        </p:txBody>
      </p:sp>
      <p:sp>
        <p:nvSpPr>
          <p:cNvPr name="TextBox 33" id="33"/>
          <p:cNvSpPr txBox="true"/>
          <p:nvPr/>
        </p:nvSpPr>
        <p:spPr>
          <a:xfrm rot="0">
            <a:off x="1054669" y="2461124"/>
            <a:ext cx="16361543" cy="1183386"/>
          </a:xfrm>
          <a:prstGeom prst="rect">
            <a:avLst/>
          </a:prstGeom>
        </p:spPr>
        <p:txBody>
          <a:bodyPr anchor="t" rtlCol="false" tIns="0" lIns="0" bIns="0" rIns="0">
            <a:spAutoFit/>
          </a:bodyPr>
          <a:lstStyle/>
          <a:p>
            <a:pPr algn="l">
              <a:lnSpc>
                <a:spcPts val="4752"/>
              </a:lnSpc>
            </a:pPr>
            <a:r>
              <a:rPr lang="en-US" sz="3600" spc="-29">
                <a:solidFill>
                  <a:srgbClr val="000000"/>
                </a:solidFill>
                <a:latin typeface="Zen Maru Gothic"/>
              </a:rPr>
              <a:t>N. F. Johnson and S. Jajodia, "Exploring steganography: Seeing the unseen," in </a:t>
            </a:r>
            <a:r>
              <a:rPr lang="en-US" sz="3600" spc="-29">
                <a:solidFill>
                  <a:srgbClr val="000000"/>
                </a:solidFill>
                <a:latin typeface="Zen Maru Gothic"/>
              </a:rPr>
              <a:t>Computer, vol. 31, no. 2, pp. 26-34, Feb. 1998.</a:t>
            </a:r>
          </a:p>
        </p:txBody>
      </p:sp>
      <p:sp>
        <p:nvSpPr>
          <p:cNvPr name="TextBox 34" id="34"/>
          <p:cNvSpPr txBox="true"/>
          <p:nvPr/>
        </p:nvSpPr>
        <p:spPr>
          <a:xfrm rot="0">
            <a:off x="1256658" y="4260152"/>
            <a:ext cx="16361543" cy="583311"/>
          </a:xfrm>
          <a:prstGeom prst="rect">
            <a:avLst/>
          </a:prstGeom>
        </p:spPr>
        <p:txBody>
          <a:bodyPr anchor="t" rtlCol="false" tIns="0" lIns="0" bIns="0" rIns="0">
            <a:spAutoFit/>
          </a:bodyPr>
          <a:lstStyle/>
          <a:p>
            <a:pPr algn="l">
              <a:lnSpc>
                <a:spcPts val="4752"/>
              </a:lnSpc>
            </a:pPr>
            <a:r>
              <a:rPr lang="en-US" sz="3600" spc="-29" u="sng">
                <a:solidFill>
                  <a:srgbClr val="000000"/>
                </a:solidFill>
                <a:latin typeface="Zen Maru Gothic"/>
                <a:hlinkClick r:id="rId3" tooltip="https://realpython.com/python-sockets/"/>
              </a:rPr>
              <a:t>https://realpython.com/python-sockets/</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24384000" y="0"/>
                  </a:moveTo>
                  <a:lnTo>
                    <a:pt x="0" y="0"/>
                  </a:lnTo>
                  <a:lnTo>
                    <a:pt x="0" y="13716000"/>
                  </a:lnTo>
                  <a:lnTo>
                    <a:pt x="24384000" y="13716000"/>
                  </a:lnTo>
                  <a:lnTo>
                    <a:pt x="24384000" y="0"/>
                  </a:lnTo>
                  <a:close/>
                </a:path>
              </a:pathLst>
            </a:custGeom>
            <a:solidFill>
              <a:srgbClr val="F1F1F1"/>
            </a:solidFill>
          </p:spPr>
        </p:sp>
      </p:grpSp>
      <p:sp>
        <p:nvSpPr>
          <p:cNvPr name="Freeform 4" id="4"/>
          <p:cNvSpPr/>
          <p:nvPr/>
        </p:nvSpPr>
        <p:spPr>
          <a:xfrm flipH="false" flipV="false" rot="0">
            <a:off x="11165774" y="0"/>
            <a:ext cx="7129462" cy="10294843"/>
          </a:xfrm>
          <a:custGeom>
            <a:avLst/>
            <a:gdLst/>
            <a:ahLst/>
            <a:cxnLst/>
            <a:rect r="r" b="b" t="t" l="l"/>
            <a:pathLst>
              <a:path h="10294843" w="7129462">
                <a:moveTo>
                  <a:pt x="0" y="0"/>
                </a:moveTo>
                <a:lnTo>
                  <a:pt x="7129463" y="0"/>
                </a:lnTo>
                <a:lnTo>
                  <a:pt x="7129463" y="10294843"/>
                </a:lnTo>
                <a:lnTo>
                  <a:pt x="0" y="102948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0" y="6015038"/>
            <a:ext cx="671512" cy="4271962"/>
            <a:chOff x="0" y="0"/>
            <a:chExt cx="895350" cy="5695950"/>
          </a:xfrm>
        </p:grpSpPr>
        <p:sp>
          <p:nvSpPr>
            <p:cNvPr name="Freeform 6" id="6"/>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grpSp>
        <p:nvGrpSpPr>
          <p:cNvPr name="Group 7" id="7"/>
          <p:cNvGrpSpPr/>
          <p:nvPr/>
        </p:nvGrpSpPr>
        <p:grpSpPr>
          <a:xfrm rot="0">
            <a:off x="14030325" y="8043862"/>
            <a:ext cx="685800" cy="685800"/>
            <a:chOff x="0" y="0"/>
            <a:chExt cx="914400" cy="914400"/>
          </a:xfrm>
        </p:grpSpPr>
        <p:sp>
          <p:nvSpPr>
            <p:cNvPr name="Freeform 8" id="8"/>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9" id="9"/>
          <p:cNvGrpSpPr/>
          <p:nvPr/>
        </p:nvGrpSpPr>
        <p:grpSpPr>
          <a:xfrm rot="0">
            <a:off x="10044112" y="2543175"/>
            <a:ext cx="471488" cy="485775"/>
            <a:chOff x="0" y="0"/>
            <a:chExt cx="628650" cy="647700"/>
          </a:xfrm>
        </p:grpSpPr>
        <p:sp>
          <p:nvSpPr>
            <p:cNvPr name="Freeform 10" id="10"/>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11" id="11"/>
          <p:cNvGrpSpPr/>
          <p:nvPr/>
        </p:nvGrpSpPr>
        <p:grpSpPr>
          <a:xfrm rot="0">
            <a:off x="14030325" y="8843962"/>
            <a:ext cx="271462" cy="271462"/>
            <a:chOff x="0" y="0"/>
            <a:chExt cx="361950" cy="361950"/>
          </a:xfrm>
        </p:grpSpPr>
        <p:sp>
          <p:nvSpPr>
            <p:cNvPr name="Freeform 12" id="12"/>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TextBox 13" id="13"/>
          <p:cNvSpPr txBox="true"/>
          <p:nvPr/>
        </p:nvSpPr>
        <p:spPr>
          <a:xfrm rot="0">
            <a:off x="837247" y="1029333"/>
            <a:ext cx="14646593" cy="981075"/>
          </a:xfrm>
          <a:prstGeom prst="rect">
            <a:avLst/>
          </a:prstGeom>
        </p:spPr>
        <p:txBody>
          <a:bodyPr anchor="t" rtlCol="false" tIns="0" lIns="0" bIns="0" rIns="0">
            <a:spAutoFit/>
          </a:bodyPr>
          <a:lstStyle/>
          <a:p>
            <a:pPr algn="l">
              <a:lnSpc>
                <a:spcPts val="7650"/>
              </a:lnSpc>
            </a:pPr>
            <a:r>
              <a:rPr lang="en-US" sz="6375">
                <a:solidFill>
                  <a:srgbClr val="000000"/>
                </a:solidFill>
                <a:latin typeface="Trebuchet MS Bold"/>
              </a:rPr>
              <a:t>Message app using steganography </a:t>
            </a:r>
          </a:p>
        </p:txBody>
      </p:sp>
      <p:sp>
        <p:nvSpPr>
          <p:cNvPr name="Freeform 14" id="14"/>
          <p:cNvSpPr/>
          <p:nvPr/>
        </p:nvSpPr>
        <p:spPr>
          <a:xfrm flipH="false" flipV="false" rot="0">
            <a:off x="1014412" y="9701212"/>
            <a:ext cx="3214688" cy="300038"/>
          </a:xfrm>
          <a:custGeom>
            <a:avLst/>
            <a:gdLst/>
            <a:ahLst/>
            <a:cxnLst/>
            <a:rect r="r" b="b" t="t" l="l"/>
            <a:pathLst>
              <a:path h="300038" w="3214688">
                <a:moveTo>
                  <a:pt x="0" y="0"/>
                </a:moveTo>
                <a:lnTo>
                  <a:pt x="3214688" y="0"/>
                </a:lnTo>
                <a:lnTo>
                  <a:pt x="3214688" y="300038"/>
                </a:lnTo>
                <a:lnTo>
                  <a:pt x="0" y="300038"/>
                </a:lnTo>
                <a:lnTo>
                  <a:pt x="0" y="0"/>
                </a:lnTo>
                <a:close/>
              </a:path>
            </a:pathLst>
          </a:custGeom>
          <a:blipFill>
            <a:blip r:embed="rId4"/>
            <a:stretch>
              <a:fillRect l="-66666" t="0" r="-66666" b="0"/>
            </a:stretch>
          </a:blipFill>
        </p:spPr>
      </p:sp>
      <p:sp>
        <p:nvSpPr>
          <p:cNvPr name="Freeform 15" id="15"/>
          <p:cNvSpPr/>
          <p:nvPr/>
        </p:nvSpPr>
        <p:spPr>
          <a:xfrm flipH="false" flipV="false" rot="0">
            <a:off x="700088" y="9615488"/>
            <a:ext cx="5557838" cy="442912"/>
          </a:xfrm>
          <a:custGeom>
            <a:avLst/>
            <a:gdLst/>
            <a:ahLst/>
            <a:cxnLst/>
            <a:rect r="r" b="b" t="t" l="l"/>
            <a:pathLst>
              <a:path h="442912" w="5557838">
                <a:moveTo>
                  <a:pt x="0" y="0"/>
                </a:moveTo>
                <a:lnTo>
                  <a:pt x="5557837" y="0"/>
                </a:lnTo>
                <a:lnTo>
                  <a:pt x="5557837" y="442912"/>
                </a:lnTo>
                <a:lnTo>
                  <a:pt x="0" y="442912"/>
                </a:lnTo>
                <a:lnTo>
                  <a:pt x="0" y="0"/>
                </a:lnTo>
                <a:close/>
              </a:path>
            </a:pathLst>
          </a:custGeom>
          <a:blipFill>
            <a:blip r:embed="rId5"/>
            <a:stretch>
              <a:fillRect l="0" t="-124" r="0" b="-124"/>
            </a:stretch>
          </a:blipFill>
        </p:spPr>
      </p:sp>
      <p:sp>
        <p:nvSpPr>
          <p:cNvPr name="TextBox 16" id="16"/>
          <p:cNvSpPr txBox="true"/>
          <p:nvPr/>
        </p:nvSpPr>
        <p:spPr>
          <a:xfrm rot="0">
            <a:off x="1109662" y="9707466"/>
            <a:ext cx="2698433" cy="290195"/>
          </a:xfrm>
          <a:prstGeom prst="rect">
            <a:avLst/>
          </a:prstGeom>
        </p:spPr>
        <p:txBody>
          <a:bodyPr anchor="t" rtlCol="false" tIns="0" lIns="0" bIns="0" rIns="0">
            <a:spAutoFit/>
          </a:bodyPr>
          <a:lstStyle/>
          <a:p>
            <a:pPr algn="l">
              <a:lnSpc>
                <a:spcPts val="1980"/>
              </a:lnSpc>
            </a:pPr>
            <a:r>
              <a:rPr lang="en-US" sz="1650">
                <a:solidFill>
                  <a:srgbClr val="2D83C3"/>
                </a:solidFill>
                <a:latin typeface="Trebuchet MS"/>
              </a:rPr>
              <a:t>3/21/2024  </a:t>
            </a:r>
            <a:r>
              <a:rPr lang="en-US" sz="1650">
                <a:solidFill>
                  <a:srgbClr val="2D83C3"/>
                </a:solidFill>
                <a:latin typeface="Trebuchet MS Bold"/>
              </a:rPr>
              <a:t>Annual Review</a:t>
            </a:r>
          </a:p>
        </p:txBody>
      </p:sp>
      <p:sp>
        <p:nvSpPr>
          <p:cNvPr name="TextBox 17" id="17"/>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75">
                <a:solidFill>
                  <a:srgbClr val="2D936B"/>
                </a:solidFill>
                <a:latin typeface="Trebuchet MS"/>
              </a:rPr>
              <a:t>1</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24384000" y="0"/>
                  </a:moveTo>
                  <a:lnTo>
                    <a:pt x="0" y="0"/>
                  </a:lnTo>
                  <a:lnTo>
                    <a:pt x="0" y="13716000"/>
                  </a:lnTo>
                  <a:lnTo>
                    <a:pt x="24384000" y="13716000"/>
                  </a:lnTo>
                  <a:lnTo>
                    <a:pt x="24384000" y="0"/>
                  </a:lnTo>
                  <a:close/>
                </a:path>
              </a:pathLst>
            </a:custGeom>
            <a:solidFill>
              <a:srgbClr val="F1F1F1"/>
            </a:solidFill>
          </p:spPr>
        </p:sp>
      </p:grpSp>
      <p:sp>
        <p:nvSpPr>
          <p:cNvPr name="Freeform 4" id="4"/>
          <p:cNvSpPr/>
          <p:nvPr/>
        </p:nvSpPr>
        <p:spPr>
          <a:xfrm flipH="false" flipV="false" rot="0">
            <a:off x="11165774" y="0"/>
            <a:ext cx="7129462" cy="10294843"/>
          </a:xfrm>
          <a:custGeom>
            <a:avLst/>
            <a:gdLst/>
            <a:ahLst/>
            <a:cxnLst/>
            <a:rect r="r" b="b" t="t" l="l"/>
            <a:pathLst>
              <a:path h="10294843" w="7129462">
                <a:moveTo>
                  <a:pt x="0" y="0"/>
                </a:moveTo>
                <a:lnTo>
                  <a:pt x="7129463" y="0"/>
                </a:lnTo>
                <a:lnTo>
                  <a:pt x="7129463" y="10294843"/>
                </a:lnTo>
                <a:lnTo>
                  <a:pt x="0" y="102948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0" y="6015038"/>
            <a:ext cx="671512" cy="4271962"/>
            <a:chOff x="0" y="0"/>
            <a:chExt cx="895350" cy="5695950"/>
          </a:xfrm>
        </p:grpSpPr>
        <p:sp>
          <p:nvSpPr>
            <p:cNvPr name="Freeform 6" id="6"/>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TextBox 7" id="7"/>
          <p:cNvSpPr txBox="true"/>
          <p:nvPr/>
        </p:nvSpPr>
        <p:spPr>
          <a:xfrm rot="0">
            <a:off x="1128712" y="9719531"/>
            <a:ext cx="2660333" cy="259080"/>
          </a:xfrm>
          <a:prstGeom prst="rect">
            <a:avLst/>
          </a:prstGeom>
        </p:spPr>
        <p:txBody>
          <a:bodyPr anchor="t" rtlCol="false" tIns="0" lIns="0" bIns="0" rIns="0">
            <a:spAutoFit/>
          </a:bodyPr>
          <a:lstStyle/>
          <a:p>
            <a:pPr algn="l">
              <a:lnSpc>
                <a:spcPts val="1912"/>
              </a:lnSpc>
            </a:pPr>
            <a:r>
              <a:rPr lang="en-US" sz="1650">
                <a:solidFill>
                  <a:srgbClr val="2D83C3"/>
                </a:solidFill>
                <a:latin typeface="Trebuchet MS"/>
              </a:rPr>
              <a:t>3/21/2024  </a:t>
            </a:r>
            <a:r>
              <a:rPr lang="en-US" sz="1650">
                <a:solidFill>
                  <a:srgbClr val="2D83C3"/>
                </a:solidFill>
                <a:latin typeface="Trebuchet MS Bold"/>
              </a:rPr>
              <a:t>Annual Review</a:t>
            </a:r>
          </a:p>
        </p:txBody>
      </p:sp>
      <p:grpSp>
        <p:nvGrpSpPr>
          <p:cNvPr name="Group 8" id="8"/>
          <p:cNvGrpSpPr/>
          <p:nvPr/>
        </p:nvGrpSpPr>
        <p:grpSpPr>
          <a:xfrm rot="0">
            <a:off x="11044238" y="671512"/>
            <a:ext cx="542925" cy="542925"/>
            <a:chOff x="0" y="0"/>
            <a:chExt cx="723900" cy="723900"/>
          </a:xfrm>
        </p:grpSpPr>
        <p:sp>
          <p:nvSpPr>
            <p:cNvPr name="Freeform 9" id="9"/>
            <p:cNvSpPr/>
            <p:nvPr/>
          </p:nvSpPr>
          <p:spPr>
            <a:xfrm flipH="false" flipV="false" rot="0">
              <a:off x="0" y="0"/>
              <a:ext cx="723900" cy="723900"/>
            </a:xfrm>
            <a:custGeom>
              <a:avLst/>
              <a:gdLst/>
              <a:ahLst/>
              <a:cxnLst/>
              <a:rect r="r" b="b" t="t" l="l"/>
              <a:pathLst>
                <a:path h="723900" w="723900">
                  <a:moveTo>
                    <a:pt x="361950" y="0"/>
                  </a:moveTo>
                  <a:lnTo>
                    <a:pt x="265684" y="12954"/>
                  </a:lnTo>
                  <a:lnTo>
                    <a:pt x="179324" y="49403"/>
                  </a:lnTo>
                  <a:lnTo>
                    <a:pt x="106045" y="106045"/>
                  </a:lnTo>
                  <a:lnTo>
                    <a:pt x="49403" y="179324"/>
                  </a:lnTo>
                  <a:lnTo>
                    <a:pt x="12954" y="265684"/>
                  </a:lnTo>
                  <a:lnTo>
                    <a:pt x="0" y="361950"/>
                  </a:lnTo>
                  <a:lnTo>
                    <a:pt x="12954" y="458216"/>
                  </a:lnTo>
                  <a:lnTo>
                    <a:pt x="49403" y="544703"/>
                  </a:lnTo>
                  <a:lnTo>
                    <a:pt x="106045" y="617982"/>
                  </a:lnTo>
                  <a:lnTo>
                    <a:pt x="179324" y="674624"/>
                  </a:lnTo>
                  <a:lnTo>
                    <a:pt x="265811" y="711073"/>
                  </a:lnTo>
                  <a:lnTo>
                    <a:pt x="361950" y="723900"/>
                  </a:lnTo>
                  <a:lnTo>
                    <a:pt x="458216" y="710946"/>
                  </a:lnTo>
                  <a:lnTo>
                    <a:pt x="544703" y="674497"/>
                  </a:lnTo>
                  <a:lnTo>
                    <a:pt x="617982" y="617855"/>
                  </a:lnTo>
                  <a:lnTo>
                    <a:pt x="674624" y="544576"/>
                  </a:lnTo>
                  <a:lnTo>
                    <a:pt x="711073" y="458089"/>
                  </a:lnTo>
                  <a:lnTo>
                    <a:pt x="723900" y="361950"/>
                  </a:lnTo>
                  <a:lnTo>
                    <a:pt x="710946" y="265684"/>
                  </a:lnTo>
                  <a:lnTo>
                    <a:pt x="674497" y="179197"/>
                  </a:lnTo>
                  <a:lnTo>
                    <a:pt x="617855" y="105918"/>
                  </a:lnTo>
                  <a:lnTo>
                    <a:pt x="544576" y="49276"/>
                  </a:lnTo>
                  <a:lnTo>
                    <a:pt x="458089" y="12827"/>
                  </a:lnTo>
                  <a:lnTo>
                    <a:pt x="361950" y="0"/>
                  </a:lnTo>
                  <a:close/>
                </a:path>
              </a:pathLst>
            </a:custGeom>
            <a:solidFill>
              <a:srgbClr val="EBEBEB"/>
            </a:solidFill>
          </p:spPr>
        </p:sp>
      </p:grpSp>
      <p:sp>
        <p:nvSpPr>
          <p:cNvPr name="Freeform 10" id="10"/>
          <p:cNvSpPr/>
          <p:nvPr/>
        </p:nvSpPr>
        <p:spPr>
          <a:xfrm flipH="false" flipV="false" rot="0">
            <a:off x="16516350" y="8415338"/>
            <a:ext cx="971550" cy="971550"/>
          </a:xfrm>
          <a:custGeom>
            <a:avLst/>
            <a:gdLst/>
            <a:ahLst/>
            <a:cxnLst/>
            <a:rect r="r" b="b" t="t" l="l"/>
            <a:pathLst>
              <a:path h="971550" w="971550">
                <a:moveTo>
                  <a:pt x="0" y="0"/>
                </a:moveTo>
                <a:lnTo>
                  <a:pt x="971550" y="0"/>
                </a:lnTo>
                <a:lnTo>
                  <a:pt x="971550" y="971550"/>
                </a:lnTo>
                <a:lnTo>
                  <a:pt x="0" y="97155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6030575" y="9201150"/>
            <a:ext cx="371475" cy="371475"/>
          </a:xfrm>
          <a:custGeom>
            <a:avLst/>
            <a:gdLst/>
            <a:ahLst/>
            <a:cxnLst/>
            <a:rect r="r" b="b" t="t" l="l"/>
            <a:pathLst>
              <a:path h="371475" w="371475">
                <a:moveTo>
                  <a:pt x="0" y="0"/>
                </a:moveTo>
                <a:lnTo>
                  <a:pt x="371475" y="0"/>
                </a:lnTo>
                <a:lnTo>
                  <a:pt x="371475" y="371475"/>
                </a:lnTo>
                <a:lnTo>
                  <a:pt x="0" y="371475"/>
                </a:lnTo>
                <a:lnTo>
                  <a:pt x="0" y="0"/>
                </a:lnTo>
                <a:close/>
              </a:path>
            </a:pathLst>
          </a:custGeom>
          <a:blipFill>
            <a:blip r:embed="rId6"/>
            <a:stretch>
              <a:fillRect l="0" t="0" r="0" b="0"/>
            </a:stretch>
          </a:blipFill>
        </p:spPr>
      </p:sp>
      <p:sp>
        <p:nvSpPr>
          <p:cNvPr name="Freeform 12" id="12"/>
          <p:cNvSpPr/>
          <p:nvPr/>
        </p:nvSpPr>
        <p:spPr>
          <a:xfrm flipH="false" flipV="false" rot="0">
            <a:off x="700088" y="9615488"/>
            <a:ext cx="5557838" cy="442912"/>
          </a:xfrm>
          <a:custGeom>
            <a:avLst/>
            <a:gdLst/>
            <a:ahLst/>
            <a:cxnLst/>
            <a:rect r="r" b="b" t="t" l="l"/>
            <a:pathLst>
              <a:path h="442912" w="5557838">
                <a:moveTo>
                  <a:pt x="0" y="0"/>
                </a:moveTo>
                <a:lnTo>
                  <a:pt x="5557837" y="0"/>
                </a:lnTo>
                <a:lnTo>
                  <a:pt x="5557837" y="442912"/>
                </a:lnTo>
                <a:lnTo>
                  <a:pt x="0" y="442912"/>
                </a:lnTo>
                <a:lnTo>
                  <a:pt x="0" y="0"/>
                </a:lnTo>
                <a:close/>
              </a:path>
            </a:pathLst>
          </a:custGeom>
          <a:blipFill>
            <a:blip r:embed="rId7"/>
            <a:stretch>
              <a:fillRect l="0" t="-124" r="0" b="-124"/>
            </a:stretch>
          </a:blipFill>
        </p:spPr>
      </p:sp>
      <p:sp>
        <p:nvSpPr>
          <p:cNvPr name="Freeform 13" id="13"/>
          <p:cNvSpPr/>
          <p:nvPr/>
        </p:nvSpPr>
        <p:spPr>
          <a:xfrm flipH="false" flipV="false" rot="0">
            <a:off x="71438" y="5729285"/>
            <a:ext cx="2600325" cy="4514847"/>
          </a:xfrm>
          <a:custGeom>
            <a:avLst/>
            <a:gdLst/>
            <a:ahLst/>
            <a:cxnLst/>
            <a:rect r="r" b="b" t="t" l="l"/>
            <a:pathLst>
              <a:path h="4514847" w="2600325">
                <a:moveTo>
                  <a:pt x="0" y="0"/>
                </a:moveTo>
                <a:lnTo>
                  <a:pt x="2600324" y="0"/>
                </a:lnTo>
                <a:lnTo>
                  <a:pt x="2600324" y="4514847"/>
                </a:lnTo>
                <a:lnTo>
                  <a:pt x="0" y="4514847"/>
                </a:lnTo>
                <a:lnTo>
                  <a:pt x="0" y="0"/>
                </a:lnTo>
                <a:close/>
              </a:path>
            </a:pathLst>
          </a:custGeom>
          <a:blipFill>
            <a:blip r:embed="rId8"/>
            <a:stretch>
              <a:fillRect l="-3" t="0" r="-3" b="0"/>
            </a:stretch>
          </a:blipFill>
        </p:spPr>
      </p:sp>
      <p:sp>
        <p:nvSpPr>
          <p:cNvPr name="TextBox 14" id="14"/>
          <p:cNvSpPr txBox="true"/>
          <p:nvPr/>
        </p:nvSpPr>
        <p:spPr>
          <a:xfrm rot="0">
            <a:off x="837248" y="632395"/>
            <a:ext cx="14646593" cy="1629314"/>
          </a:xfrm>
          <a:prstGeom prst="rect">
            <a:avLst/>
          </a:prstGeom>
        </p:spPr>
        <p:txBody>
          <a:bodyPr anchor="t" rtlCol="false" tIns="0" lIns="0" bIns="0" rIns="0">
            <a:spAutoFit/>
          </a:bodyPr>
          <a:lstStyle/>
          <a:p>
            <a:pPr algn="l">
              <a:lnSpc>
                <a:spcPts val="8640"/>
              </a:lnSpc>
            </a:pPr>
            <a:r>
              <a:rPr lang="en-US" sz="7200" spc="-15">
                <a:solidFill>
                  <a:srgbClr val="000000"/>
                </a:solidFill>
                <a:latin typeface="Trebuchet MS Bold"/>
              </a:rPr>
              <a:t>AGENDA</a:t>
            </a:r>
          </a:p>
        </p:txBody>
      </p:sp>
      <p:sp>
        <p:nvSpPr>
          <p:cNvPr name="TextBox 15" id="15"/>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75">
                <a:solidFill>
                  <a:srgbClr val="2D936B"/>
                </a:solidFill>
                <a:latin typeface="Trebuchet MS"/>
              </a:rPr>
              <a:t>3</a:t>
            </a:r>
          </a:p>
        </p:txBody>
      </p:sp>
      <p:sp>
        <p:nvSpPr>
          <p:cNvPr name="TextBox 16" id="16"/>
          <p:cNvSpPr txBox="true"/>
          <p:nvPr/>
        </p:nvSpPr>
        <p:spPr>
          <a:xfrm rot="0">
            <a:off x="3012452" y="1898516"/>
            <a:ext cx="14370100" cy="8345615"/>
          </a:xfrm>
          <a:prstGeom prst="rect">
            <a:avLst/>
          </a:prstGeom>
        </p:spPr>
        <p:txBody>
          <a:bodyPr anchor="t" rtlCol="false" tIns="0" lIns="0" bIns="0" rIns="0">
            <a:spAutoFit/>
          </a:bodyPr>
          <a:lstStyle/>
          <a:p>
            <a:pPr>
              <a:lnSpc>
                <a:spcPts val="6004"/>
              </a:lnSpc>
            </a:pPr>
            <a:r>
              <a:rPr lang="en-US" sz="5003" spc="-10">
                <a:solidFill>
                  <a:srgbClr val="000000"/>
                </a:solidFill>
                <a:latin typeface="Trebuchet MS Bold"/>
              </a:rPr>
              <a:t>Problem overview (Should not include solution)</a:t>
            </a:r>
          </a:p>
          <a:p>
            <a:pPr>
              <a:lnSpc>
                <a:spcPts val="6004"/>
              </a:lnSpc>
            </a:pPr>
            <a:r>
              <a:rPr lang="en-US" sz="5003" spc="-10">
                <a:solidFill>
                  <a:srgbClr val="000000"/>
                </a:solidFill>
                <a:latin typeface="Trebuchet MS Bold"/>
              </a:rPr>
              <a:t>Who are the end users</a:t>
            </a:r>
          </a:p>
          <a:p>
            <a:pPr>
              <a:lnSpc>
                <a:spcPts val="6004"/>
              </a:lnSpc>
            </a:pPr>
            <a:r>
              <a:rPr lang="en-US" sz="5003" spc="-10">
                <a:solidFill>
                  <a:srgbClr val="000000"/>
                </a:solidFill>
                <a:latin typeface="Trebuchet MS Bold"/>
              </a:rPr>
              <a:t>Proposed Solution</a:t>
            </a:r>
          </a:p>
          <a:p>
            <a:pPr>
              <a:lnSpc>
                <a:spcPts val="6004"/>
              </a:lnSpc>
            </a:pPr>
            <a:r>
              <a:rPr lang="en-US" sz="5003" spc="-10">
                <a:solidFill>
                  <a:srgbClr val="000000"/>
                </a:solidFill>
                <a:latin typeface="Trebuchet MS Bold"/>
              </a:rPr>
              <a:t>System Development Approach (Technology Used) </a:t>
            </a:r>
          </a:p>
          <a:p>
            <a:pPr>
              <a:lnSpc>
                <a:spcPts val="6004"/>
              </a:lnSpc>
            </a:pPr>
            <a:r>
              <a:rPr lang="en-US" sz="5003" spc="-10">
                <a:solidFill>
                  <a:srgbClr val="000000"/>
                </a:solidFill>
                <a:latin typeface="Trebuchet MS Bold"/>
              </a:rPr>
              <a:t>Algorithm &amp; Deployment </a:t>
            </a:r>
          </a:p>
          <a:p>
            <a:pPr>
              <a:lnSpc>
                <a:spcPts val="6004"/>
              </a:lnSpc>
            </a:pPr>
            <a:r>
              <a:rPr lang="en-US" sz="5003" spc="-10">
                <a:solidFill>
                  <a:srgbClr val="000000"/>
                </a:solidFill>
                <a:latin typeface="Trebuchet MS Bold"/>
              </a:rPr>
              <a:t>Modelling </a:t>
            </a:r>
          </a:p>
          <a:p>
            <a:pPr>
              <a:lnSpc>
                <a:spcPts val="6004"/>
              </a:lnSpc>
            </a:pPr>
            <a:r>
              <a:rPr lang="en-US" sz="5003" spc="-10">
                <a:solidFill>
                  <a:srgbClr val="000000"/>
                </a:solidFill>
                <a:latin typeface="Trebuchet MS Bold"/>
              </a:rPr>
              <a:t>Result (Output Image)</a:t>
            </a:r>
          </a:p>
          <a:p>
            <a:pPr>
              <a:lnSpc>
                <a:spcPts val="6004"/>
              </a:lnSpc>
            </a:pPr>
            <a:r>
              <a:rPr lang="en-US" sz="5003" spc="-10">
                <a:solidFill>
                  <a:srgbClr val="000000"/>
                </a:solidFill>
                <a:latin typeface="Trebuchet MS Bold"/>
              </a:rPr>
              <a:t>Conclusion</a:t>
            </a:r>
          </a:p>
          <a:p>
            <a:pPr>
              <a:lnSpc>
                <a:spcPts val="6004"/>
              </a:lnSpc>
            </a:pPr>
            <a:r>
              <a:rPr lang="en-US" sz="5003" spc="-10">
                <a:solidFill>
                  <a:srgbClr val="000000"/>
                </a:solidFill>
                <a:latin typeface="Trebuchet MS Bold"/>
              </a:rPr>
              <a:t>Future Scope</a:t>
            </a:r>
          </a:p>
          <a:p>
            <a:pPr algn="l">
              <a:lnSpc>
                <a:spcPts val="6004"/>
              </a:lnSpc>
            </a:pPr>
            <a:r>
              <a:rPr lang="en-US" sz="5003" spc="-10">
                <a:solidFill>
                  <a:srgbClr val="000000"/>
                </a:solidFill>
                <a:latin typeface="Trebuchet MS Bold"/>
              </a:rPr>
              <a:t>References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grpSp>
        <p:nvGrpSpPr>
          <p:cNvPr name="Group 22" id="22"/>
          <p:cNvGrpSpPr/>
          <p:nvPr/>
        </p:nvGrpSpPr>
        <p:grpSpPr>
          <a:xfrm rot="0">
            <a:off x="14030325" y="8043862"/>
            <a:ext cx="685800" cy="685800"/>
            <a:chOff x="0" y="0"/>
            <a:chExt cx="914400" cy="914400"/>
          </a:xfrm>
        </p:grpSpPr>
        <p:sp>
          <p:nvSpPr>
            <p:cNvPr name="Freeform 23" id="23"/>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4" id="24"/>
          <p:cNvGrpSpPr/>
          <p:nvPr/>
        </p:nvGrpSpPr>
        <p:grpSpPr>
          <a:xfrm rot="0">
            <a:off x="14030325" y="8843962"/>
            <a:ext cx="271462" cy="271462"/>
            <a:chOff x="0" y="0"/>
            <a:chExt cx="361950" cy="361950"/>
          </a:xfrm>
        </p:grpSpPr>
        <p:sp>
          <p:nvSpPr>
            <p:cNvPr name="Freeform 25" id="25"/>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Freeform 26" id="26"/>
          <p:cNvSpPr/>
          <p:nvPr/>
        </p:nvSpPr>
        <p:spPr>
          <a:xfrm flipH="false" flipV="false" rot="0">
            <a:off x="15901130" y="7212498"/>
            <a:ext cx="2123693" cy="2504493"/>
          </a:xfrm>
          <a:custGeom>
            <a:avLst/>
            <a:gdLst/>
            <a:ahLst/>
            <a:cxnLst/>
            <a:rect r="r" b="b" t="t" l="l"/>
            <a:pathLst>
              <a:path h="2504493" w="2123693">
                <a:moveTo>
                  <a:pt x="0" y="0"/>
                </a:moveTo>
                <a:lnTo>
                  <a:pt x="2123693" y="0"/>
                </a:lnTo>
                <a:lnTo>
                  <a:pt x="2123693" y="2504493"/>
                </a:lnTo>
                <a:lnTo>
                  <a:pt x="0" y="2504493"/>
                </a:lnTo>
                <a:lnTo>
                  <a:pt x="0" y="0"/>
                </a:lnTo>
                <a:close/>
              </a:path>
            </a:pathLst>
          </a:custGeom>
          <a:blipFill>
            <a:blip r:embed="rId2"/>
            <a:stretch>
              <a:fillRect l="-21" t="0" r="-21" b="0"/>
            </a:stretch>
          </a:blipFill>
        </p:spPr>
      </p:sp>
      <p:grpSp>
        <p:nvGrpSpPr>
          <p:cNvPr name="Group 27" id="27"/>
          <p:cNvGrpSpPr/>
          <p:nvPr/>
        </p:nvGrpSpPr>
        <p:grpSpPr>
          <a:xfrm rot="0">
            <a:off x="10044112" y="2543175"/>
            <a:ext cx="471488" cy="485775"/>
            <a:chOff x="0" y="0"/>
            <a:chExt cx="628650" cy="647700"/>
          </a:xfrm>
        </p:grpSpPr>
        <p:sp>
          <p:nvSpPr>
            <p:cNvPr name="Freeform 28" id="28"/>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sp>
        <p:nvSpPr>
          <p:cNvPr name="TextBox 29" id="29"/>
          <p:cNvSpPr txBox="true"/>
          <p:nvPr/>
        </p:nvSpPr>
        <p:spPr>
          <a:xfrm rot="0">
            <a:off x="1251108" y="869567"/>
            <a:ext cx="8458200" cy="1010285"/>
          </a:xfrm>
          <a:prstGeom prst="rect">
            <a:avLst/>
          </a:prstGeom>
        </p:spPr>
        <p:txBody>
          <a:bodyPr anchor="t" rtlCol="false" tIns="0" lIns="0" bIns="0" rIns="0">
            <a:spAutoFit/>
          </a:bodyPr>
          <a:lstStyle/>
          <a:p>
            <a:pPr algn="l">
              <a:lnSpc>
                <a:spcPts val="7650"/>
              </a:lnSpc>
            </a:pPr>
            <a:r>
              <a:rPr lang="en-US" sz="6375" spc="-112">
                <a:solidFill>
                  <a:srgbClr val="000000"/>
                </a:solidFill>
                <a:latin typeface="Trebuchet MS Bold"/>
              </a:rPr>
              <a:t>PROBLEM	STATEMENT</a:t>
            </a:r>
          </a:p>
        </p:txBody>
      </p:sp>
      <p:sp>
        <p:nvSpPr>
          <p:cNvPr name="Freeform 30" id="30"/>
          <p:cNvSpPr/>
          <p:nvPr/>
        </p:nvSpPr>
        <p:spPr>
          <a:xfrm flipH="false" flipV="false" rot="0">
            <a:off x="1014412" y="9701212"/>
            <a:ext cx="3214688" cy="300038"/>
          </a:xfrm>
          <a:custGeom>
            <a:avLst/>
            <a:gdLst/>
            <a:ahLst/>
            <a:cxnLst/>
            <a:rect r="r" b="b" t="t" l="l"/>
            <a:pathLst>
              <a:path h="300038" w="3214688">
                <a:moveTo>
                  <a:pt x="0" y="0"/>
                </a:moveTo>
                <a:lnTo>
                  <a:pt x="3214688" y="0"/>
                </a:lnTo>
                <a:lnTo>
                  <a:pt x="3214688" y="300038"/>
                </a:lnTo>
                <a:lnTo>
                  <a:pt x="0" y="300038"/>
                </a:lnTo>
                <a:lnTo>
                  <a:pt x="0" y="0"/>
                </a:lnTo>
                <a:close/>
              </a:path>
            </a:pathLst>
          </a:custGeom>
          <a:blipFill>
            <a:blip r:embed="rId3"/>
            <a:stretch>
              <a:fillRect l="-66666" t="0" r="-66666" b="0"/>
            </a:stretch>
          </a:blipFill>
        </p:spPr>
      </p:sp>
      <p:sp>
        <p:nvSpPr>
          <p:cNvPr name="TextBox 31" id="31"/>
          <p:cNvSpPr txBox="true"/>
          <p:nvPr/>
        </p:nvSpPr>
        <p:spPr>
          <a:xfrm rot="0">
            <a:off x="1109662" y="9707466"/>
            <a:ext cx="2698433" cy="290195"/>
          </a:xfrm>
          <a:prstGeom prst="rect">
            <a:avLst/>
          </a:prstGeom>
        </p:spPr>
        <p:txBody>
          <a:bodyPr anchor="t" rtlCol="false" tIns="0" lIns="0" bIns="0" rIns="0">
            <a:spAutoFit/>
          </a:bodyPr>
          <a:lstStyle/>
          <a:p>
            <a:pPr algn="l">
              <a:lnSpc>
                <a:spcPts val="1980"/>
              </a:lnSpc>
            </a:pPr>
            <a:r>
              <a:rPr lang="en-US" sz="1650">
                <a:solidFill>
                  <a:srgbClr val="2D83C3"/>
                </a:solidFill>
                <a:latin typeface="Trebuchet MS"/>
              </a:rPr>
              <a:t>3/21/2024  </a:t>
            </a:r>
            <a:r>
              <a:rPr lang="en-US" sz="1650">
                <a:solidFill>
                  <a:srgbClr val="2D83C3"/>
                </a:solidFill>
                <a:latin typeface="Trebuchet MS Bold"/>
              </a:rPr>
              <a:t>Annual Review</a:t>
            </a:r>
          </a:p>
        </p:txBody>
      </p:sp>
      <p:sp>
        <p:nvSpPr>
          <p:cNvPr name="TextBox 32" id="32"/>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75">
                <a:solidFill>
                  <a:srgbClr val="2D936B"/>
                </a:solidFill>
                <a:latin typeface="Trebuchet MS"/>
              </a:rPr>
              <a:t>4</a:t>
            </a:r>
          </a:p>
        </p:txBody>
      </p:sp>
      <p:sp>
        <p:nvSpPr>
          <p:cNvPr name="TextBox 33" id="33"/>
          <p:cNvSpPr txBox="true"/>
          <p:nvPr/>
        </p:nvSpPr>
        <p:spPr>
          <a:xfrm rot="0">
            <a:off x="1109662" y="2890837"/>
            <a:ext cx="15484877" cy="5953125"/>
          </a:xfrm>
          <a:prstGeom prst="rect">
            <a:avLst/>
          </a:prstGeom>
        </p:spPr>
        <p:txBody>
          <a:bodyPr anchor="t" rtlCol="false" tIns="0" lIns="0" bIns="0" rIns="0">
            <a:spAutoFit/>
          </a:bodyPr>
          <a:lstStyle/>
          <a:p>
            <a:pPr>
              <a:lnSpc>
                <a:spcPts val="3622"/>
              </a:lnSpc>
            </a:pPr>
            <a:r>
              <a:rPr lang="en-US" sz="3018" spc="-51">
                <a:solidFill>
                  <a:srgbClr val="000000"/>
                </a:solidFill>
                <a:latin typeface="Trebuchet MS Bold"/>
              </a:rPr>
              <a:t>In today's digital age, maintaining the privacy and confidentiality of online communication has become increasingly challenging. Traditional messaging platforms often lack robust security measures, leaving users vulnerable to interception, surveillance, and data breaches. Furthermore, even encrypted messaging services can be susceptible to metadata analysis, compromising user anonymity.</a:t>
            </a:r>
          </a:p>
          <a:p>
            <a:pPr>
              <a:lnSpc>
                <a:spcPts val="3622"/>
              </a:lnSpc>
            </a:pPr>
          </a:p>
          <a:p>
            <a:pPr>
              <a:lnSpc>
                <a:spcPts val="3622"/>
              </a:lnSpc>
            </a:pPr>
            <a:r>
              <a:rPr lang="en-US" sz="3018" spc="-51">
                <a:solidFill>
                  <a:srgbClr val="000000"/>
                </a:solidFill>
                <a:latin typeface="Trebuchet MS Bold"/>
              </a:rPr>
              <a:t>To address these concerns, there is a need for a secure communication platform that goes beyond conventional encryption methods. The solution should provide end-to-end encryption while also incorporating steganography techniques to conceal the very existence of sensitive communications. By embedding messages within innocuous digital assets such as images, audio files, or text, users can communicate covertly without drawing unwanted attention or suspicion.</a:t>
            </a:r>
          </a:p>
          <a:p>
            <a:pPr algn="l">
              <a:lnSpc>
                <a:spcPts val="3622"/>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grpSp>
        <p:nvGrpSpPr>
          <p:cNvPr name="Group 22" id="22"/>
          <p:cNvGrpSpPr/>
          <p:nvPr/>
        </p:nvGrpSpPr>
        <p:grpSpPr>
          <a:xfrm rot="0">
            <a:off x="14030325" y="8043862"/>
            <a:ext cx="685800" cy="685800"/>
            <a:chOff x="0" y="0"/>
            <a:chExt cx="914400" cy="914400"/>
          </a:xfrm>
        </p:grpSpPr>
        <p:sp>
          <p:nvSpPr>
            <p:cNvPr name="Freeform 23" id="23"/>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4" id="24"/>
          <p:cNvGrpSpPr/>
          <p:nvPr/>
        </p:nvGrpSpPr>
        <p:grpSpPr>
          <a:xfrm rot="0">
            <a:off x="14030325" y="8843962"/>
            <a:ext cx="271462" cy="271462"/>
            <a:chOff x="0" y="0"/>
            <a:chExt cx="361950" cy="361950"/>
          </a:xfrm>
        </p:grpSpPr>
        <p:sp>
          <p:nvSpPr>
            <p:cNvPr name="Freeform 25" id="25"/>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Freeform 26" id="26"/>
          <p:cNvSpPr/>
          <p:nvPr/>
        </p:nvSpPr>
        <p:spPr>
          <a:xfrm flipH="false" flipV="false" rot="0">
            <a:off x="12987338" y="3971925"/>
            <a:ext cx="5300662" cy="5715000"/>
          </a:xfrm>
          <a:custGeom>
            <a:avLst/>
            <a:gdLst/>
            <a:ahLst/>
            <a:cxnLst/>
            <a:rect r="r" b="b" t="t" l="l"/>
            <a:pathLst>
              <a:path h="5715000" w="5300662">
                <a:moveTo>
                  <a:pt x="0" y="0"/>
                </a:moveTo>
                <a:lnTo>
                  <a:pt x="5300662" y="0"/>
                </a:lnTo>
                <a:lnTo>
                  <a:pt x="5300662" y="5715000"/>
                </a:lnTo>
                <a:lnTo>
                  <a:pt x="0" y="5715000"/>
                </a:lnTo>
                <a:lnTo>
                  <a:pt x="0" y="0"/>
                </a:lnTo>
                <a:close/>
              </a:path>
            </a:pathLst>
          </a:custGeom>
          <a:blipFill>
            <a:blip r:embed="rId2"/>
            <a:stretch>
              <a:fillRect l="0" t="0" r="0" b="0"/>
            </a:stretch>
          </a:blipFill>
        </p:spPr>
      </p:sp>
      <p:grpSp>
        <p:nvGrpSpPr>
          <p:cNvPr name="Group 27" id="27"/>
          <p:cNvGrpSpPr/>
          <p:nvPr/>
        </p:nvGrpSpPr>
        <p:grpSpPr>
          <a:xfrm rot="0">
            <a:off x="10044112" y="2543175"/>
            <a:ext cx="471488" cy="485775"/>
            <a:chOff x="0" y="0"/>
            <a:chExt cx="628650" cy="647700"/>
          </a:xfrm>
        </p:grpSpPr>
        <p:sp>
          <p:nvSpPr>
            <p:cNvPr name="Freeform 28" id="28"/>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sp>
        <p:nvSpPr>
          <p:cNvPr name="TextBox 29" id="29"/>
          <p:cNvSpPr txBox="true"/>
          <p:nvPr/>
        </p:nvSpPr>
        <p:spPr>
          <a:xfrm rot="0">
            <a:off x="1109662" y="1251425"/>
            <a:ext cx="7897178" cy="1010285"/>
          </a:xfrm>
          <a:prstGeom prst="rect">
            <a:avLst/>
          </a:prstGeom>
        </p:spPr>
        <p:txBody>
          <a:bodyPr anchor="t" rtlCol="false" tIns="0" lIns="0" bIns="0" rIns="0">
            <a:spAutoFit/>
          </a:bodyPr>
          <a:lstStyle/>
          <a:p>
            <a:pPr algn="l">
              <a:lnSpc>
                <a:spcPts val="7650"/>
              </a:lnSpc>
            </a:pPr>
            <a:r>
              <a:rPr lang="en-US" sz="6375" spc="-15">
                <a:solidFill>
                  <a:srgbClr val="000000"/>
                </a:solidFill>
                <a:latin typeface="Trebuchet MS Bold"/>
              </a:rPr>
              <a:t>PROJECT	OVERVIEW</a:t>
            </a:r>
          </a:p>
        </p:txBody>
      </p:sp>
      <p:sp>
        <p:nvSpPr>
          <p:cNvPr name="Freeform 30" id="30"/>
          <p:cNvSpPr/>
          <p:nvPr/>
        </p:nvSpPr>
        <p:spPr>
          <a:xfrm flipH="false" flipV="false" rot="0">
            <a:off x="1014412" y="9701212"/>
            <a:ext cx="3214688" cy="300038"/>
          </a:xfrm>
          <a:custGeom>
            <a:avLst/>
            <a:gdLst/>
            <a:ahLst/>
            <a:cxnLst/>
            <a:rect r="r" b="b" t="t" l="l"/>
            <a:pathLst>
              <a:path h="300038" w="3214688">
                <a:moveTo>
                  <a:pt x="0" y="0"/>
                </a:moveTo>
                <a:lnTo>
                  <a:pt x="3214688" y="0"/>
                </a:lnTo>
                <a:lnTo>
                  <a:pt x="3214688" y="300038"/>
                </a:lnTo>
                <a:lnTo>
                  <a:pt x="0" y="300038"/>
                </a:lnTo>
                <a:lnTo>
                  <a:pt x="0" y="0"/>
                </a:lnTo>
                <a:close/>
              </a:path>
            </a:pathLst>
          </a:custGeom>
          <a:blipFill>
            <a:blip r:embed="rId3"/>
            <a:stretch>
              <a:fillRect l="-66666" t="0" r="-66666" b="0"/>
            </a:stretch>
          </a:blipFill>
        </p:spPr>
      </p:sp>
      <p:sp>
        <p:nvSpPr>
          <p:cNvPr name="TextBox 31" id="31"/>
          <p:cNvSpPr txBox="true"/>
          <p:nvPr/>
        </p:nvSpPr>
        <p:spPr>
          <a:xfrm rot="0">
            <a:off x="1109662" y="9707466"/>
            <a:ext cx="2698433" cy="290195"/>
          </a:xfrm>
          <a:prstGeom prst="rect">
            <a:avLst/>
          </a:prstGeom>
        </p:spPr>
        <p:txBody>
          <a:bodyPr anchor="t" rtlCol="false" tIns="0" lIns="0" bIns="0" rIns="0">
            <a:spAutoFit/>
          </a:bodyPr>
          <a:lstStyle/>
          <a:p>
            <a:pPr algn="l">
              <a:lnSpc>
                <a:spcPts val="1980"/>
              </a:lnSpc>
            </a:pPr>
            <a:r>
              <a:rPr lang="en-US" sz="1650">
                <a:solidFill>
                  <a:srgbClr val="2D83C3"/>
                </a:solidFill>
                <a:latin typeface="Trebuchet MS"/>
              </a:rPr>
              <a:t>3/21/2024  </a:t>
            </a:r>
            <a:r>
              <a:rPr lang="en-US" sz="1650">
                <a:solidFill>
                  <a:srgbClr val="2D83C3"/>
                </a:solidFill>
                <a:latin typeface="Trebuchet MS Bold"/>
              </a:rPr>
              <a:t>Annual Review</a:t>
            </a:r>
          </a:p>
        </p:txBody>
      </p:sp>
      <p:sp>
        <p:nvSpPr>
          <p:cNvPr name="TextBox 32" id="32"/>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75">
                <a:solidFill>
                  <a:srgbClr val="2D936B"/>
                </a:solidFill>
                <a:latin typeface="Trebuchet MS"/>
              </a:rPr>
              <a:t>4</a:t>
            </a:r>
          </a:p>
        </p:txBody>
      </p:sp>
      <p:sp>
        <p:nvSpPr>
          <p:cNvPr name="TextBox 33" id="33"/>
          <p:cNvSpPr txBox="true"/>
          <p:nvPr/>
        </p:nvSpPr>
        <p:spPr>
          <a:xfrm rot="0">
            <a:off x="1028700" y="3009900"/>
            <a:ext cx="11110912" cy="5627543"/>
          </a:xfrm>
          <a:prstGeom prst="rect">
            <a:avLst/>
          </a:prstGeom>
        </p:spPr>
        <p:txBody>
          <a:bodyPr anchor="t" rtlCol="false" tIns="0" lIns="0" bIns="0" rIns="0">
            <a:spAutoFit/>
          </a:bodyPr>
          <a:lstStyle/>
          <a:p>
            <a:pPr>
              <a:lnSpc>
                <a:spcPts val="2647"/>
              </a:lnSpc>
            </a:pPr>
            <a:r>
              <a:rPr lang="en-US" sz="2206" spc="-4">
                <a:solidFill>
                  <a:srgbClr val="000000"/>
                </a:solidFill>
                <a:latin typeface="Trebuchet MS Bold"/>
              </a:rPr>
              <a:t>StealthChat is a revolutionary messaging app that prioritizes security and privacy through steganography. By embedding messages within innocuous digital files like images and audio clips, StealthChat ensures covert communication that's nearly impossible to detect by unauthorized parties.</a:t>
            </a:r>
          </a:p>
          <a:p>
            <a:pPr>
              <a:lnSpc>
                <a:spcPts val="2647"/>
              </a:lnSpc>
            </a:pPr>
            <a:r>
              <a:rPr lang="en-US" sz="2206" spc="-4">
                <a:solidFill>
                  <a:srgbClr val="000000"/>
                </a:solidFill>
                <a:latin typeface="Trebuchet MS Bold"/>
              </a:rPr>
              <a:t>Key Features:</a:t>
            </a:r>
          </a:p>
          <a:p>
            <a:pPr marL="995733" indent="-497867" lvl="1">
              <a:lnSpc>
                <a:spcPts val="2647"/>
              </a:lnSpc>
              <a:buAutoNum type="arabicPeriod" startAt="1"/>
            </a:pPr>
            <a:r>
              <a:rPr lang="en-US" sz="2206" spc="-4">
                <a:solidFill>
                  <a:srgbClr val="000000"/>
                </a:solidFill>
                <a:latin typeface="Trebuchet MS Bold"/>
              </a:rPr>
              <a:t>Secure Communication: Advanced encryption techniques protect messages, ensuring they remain unreadable to anyone other than the intended recipient.</a:t>
            </a:r>
          </a:p>
          <a:p>
            <a:pPr marL="995733" indent="-497867" lvl="1">
              <a:lnSpc>
                <a:spcPts val="2647"/>
              </a:lnSpc>
              <a:buAutoNum type="arabicPeriod" startAt="1"/>
            </a:pPr>
            <a:r>
              <a:rPr lang="en-US" sz="2206" spc="-4">
                <a:solidFill>
                  <a:srgbClr val="000000"/>
                </a:solidFill>
                <a:latin typeface="Trebuchet MS Bold"/>
              </a:rPr>
              <a:t>Covert Messaging: Messages are hidden within everyday digital media, adding an extra layer of security by making detection difficult for eavesdroppers.</a:t>
            </a:r>
          </a:p>
          <a:p>
            <a:pPr marL="995733" indent="-497867" lvl="1">
              <a:lnSpc>
                <a:spcPts val="2647"/>
              </a:lnSpc>
              <a:buAutoNum type="arabicPeriod" startAt="1"/>
            </a:pPr>
            <a:r>
              <a:rPr lang="en-US" sz="2206" spc="-4">
                <a:solidFill>
                  <a:srgbClr val="000000"/>
                </a:solidFill>
                <a:latin typeface="Trebuchet MS Bold"/>
              </a:rPr>
              <a:t>Flexible Steganography Techniques: Users can select from various steganography methods, tailoring security levels to their preferences.</a:t>
            </a:r>
          </a:p>
          <a:p>
            <a:pPr marL="995733" indent="-497867" lvl="1">
              <a:lnSpc>
                <a:spcPts val="2647"/>
              </a:lnSpc>
              <a:buAutoNum type="arabicPeriod" startAt="1"/>
            </a:pPr>
            <a:r>
              <a:rPr lang="en-US" sz="2206" spc="-4">
                <a:solidFill>
                  <a:srgbClr val="000000"/>
                </a:solidFill>
                <a:latin typeface="Trebuchet MS Bold"/>
              </a:rPr>
              <a:t>Seamless Integration: StealthChat seamlessly incorporates steganography into messaging, making secure communication accessible and user-friendly.</a:t>
            </a:r>
          </a:p>
          <a:p>
            <a:pPr marL="995733" indent="-497867" lvl="1">
              <a:lnSpc>
                <a:spcPts val="2647"/>
              </a:lnSpc>
              <a:buAutoNum type="arabicPeriod" startAt="1"/>
            </a:pPr>
            <a:r>
              <a:rPr lang="en-US" sz="2206" spc="-4">
                <a:solidFill>
                  <a:srgbClr val="000000"/>
                </a:solidFill>
                <a:latin typeface="Trebuchet MS Bold"/>
              </a:rPr>
              <a:t>Cross-Platform Compatibility: Users can securely communicate across different devices and platforms without sacrificing convenience.</a:t>
            </a:r>
          </a:p>
          <a:p>
            <a:pPr algn="l">
              <a:lnSpc>
                <a:spcPts val="2647"/>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grpSp>
        <p:nvGrpSpPr>
          <p:cNvPr name="Group 22" id="22"/>
          <p:cNvGrpSpPr/>
          <p:nvPr/>
        </p:nvGrpSpPr>
        <p:grpSpPr>
          <a:xfrm rot="0">
            <a:off x="14030325" y="8043862"/>
            <a:ext cx="685800" cy="685800"/>
            <a:chOff x="0" y="0"/>
            <a:chExt cx="914400" cy="914400"/>
          </a:xfrm>
        </p:grpSpPr>
        <p:sp>
          <p:nvSpPr>
            <p:cNvPr name="Freeform 23" id="23"/>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4" id="24"/>
          <p:cNvGrpSpPr/>
          <p:nvPr/>
        </p:nvGrpSpPr>
        <p:grpSpPr>
          <a:xfrm rot="0">
            <a:off x="10044112" y="2543175"/>
            <a:ext cx="471488" cy="485775"/>
            <a:chOff x="0" y="0"/>
            <a:chExt cx="628650" cy="647700"/>
          </a:xfrm>
        </p:grpSpPr>
        <p:sp>
          <p:nvSpPr>
            <p:cNvPr name="Freeform 25" id="25"/>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26" id="26"/>
          <p:cNvGrpSpPr/>
          <p:nvPr/>
        </p:nvGrpSpPr>
        <p:grpSpPr>
          <a:xfrm rot="0">
            <a:off x="14030325" y="8843962"/>
            <a:ext cx="271462" cy="271462"/>
            <a:chOff x="0" y="0"/>
            <a:chExt cx="361950" cy="361950"/>
          </a:xfrm>
        </p:grpSpPr>
        <p:sp>
          <p:nvSpPr>
            <p:cNvPr name="Freeform 27" id="27"/>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TextBox 28" id="28"/>
          <p:cNvSpPr txBox="true"/>
          <p:nvPr/>
        </p:nvSpPr>
        <p:spPr>
          <a:xfrm rot="0">
            <a:off x="837248" y="1091499"/>
            <a:ext cx="14646593" cy="1170210"/>
          </a:xfrm>
          <a:prstGeom prst="rect">
            <a:avLst/>
          </a:prstGeom>
        </p:spPr>
        <p:txBody>
          <a:bodyPr anchor="t" rtlCol="false" tIns="0" lIns="0" bIns="0" rIns="0">
            <a:spAutoFit/>
          </a:bodyPr>
          <a:lstStyle/>
          <a:p>
            <a:pPr algn="l">
              <a:lnSpc>
                <a:spcPts val="5759"/>
              </a:lnSpc>
            </a:pPr>
            <a:r>
              <a:rPr lang="en-US" sz="4800">
                <a:solidFill>
                  <a:srgbClr val="000000"/>
                </a:solidFill>
                <a:latin typeface="Trebuchet MS Bold"/>
              </a:rPr>
              <a:t>WHO ARE THE END USERS?</a:t>
            </a:r>
          </a:p>
        </p:txBody>
      </p:sp>
      <p:sp>
        <p:nvSpPr>
          <p:cNvPr name="Freeform 29" id="29"/>
          <p:cNvSpPr/>
          <p:nvPr/>
        </p:nvSpPr>
        <p:spPr>
          <a:xfrm flipH="false" flipV="false" rot="0">
            <a:off x="1085850" y="9258300"/>
            <a:ext cx="3271838" cy="728662"/>
          </a:xfrm>
          <a:custGeom>
            <a:avLst/>
            <a:gdLst/>
            <a:ahLst/>
            <a:cxnLst/>
            <a:rect r="r" b="b" t="t" l="l"/>
            <a:pathLst>
              <a:path h="728662" w="3271838">
                <a:moveTo>
                  <a:pt x="0" y="0"/>
                </a:moveTo>
                <a:lnTo>
                  <a:pt x="3271838" y="0"/>
                </a:lnTo>
                <a:lnTo>
                  <a:pt x="3271838" y="728662"/>
                </a:lnTo>
                <a:lnTo>
                  <a:pt x="0" y="728662"/>
                </a:lnTo>
                <a:lnTo>
                  <a:pt x="0" y="0"/>
                </a:lnTo>
                <a:close/>
              </a:path>
            </a:pathLst>
          </a:custGeom>
          <a:blipFill>
            <a:blip r:embed="rId2"/>
            <a:stretch>
              <a:fillRect l="0" t="0" r="0" b="0"/>
            </a:stretch>
          </a:blipFill>
        </p:spPr>
      </p:sp>
      <p:sp>
        <p:nvSpPr>
          <p:cNvPr name="TextBox 30" id="30"/>
          <p:cNvSpPr txBox="true"/>
          <p:nvPr/>
        </p:nvSpPr>
        <p:spPr>
          <a:xfrm rot="0">
            <a:off x="1109662" y="9707466"/>
            <a:ext cx="2698433" cy="290195"/>
          </a:xfrm>
          <a:prstGeom prst="rect">
            <a:avLst/>
          </a:prstGeom>
        </p:spPr>
        <p:txBody>
          <a:bodyPr anchor="t" rtlCol="false" tIns="0" lIns="0" bIns="0" rIns="0">
            <a:spAutoFit/>
          </a:bodyPr>
          <a:lstStyle/>
          <a:p>
            <a:pPr algn="l">
              <a:lnSpc>
                <a:spcPts val="1980"/>
              </a:lnSpc>
            </a:pPr>
            <a:r>
              <a:rPr lang="en-US" sz="1650">
                <a:solidFill>
                  <a:srgbClr val="2D83C3"/>
                </a:solidFill>
                <a:latin typeface="Trebuchet MS"/>
              </a:rPr>
              <a:t>3/21/2024  </a:t>
            </a:r>
            <a:r>
              <a:rPr lang="en-US" sz="1650">
                <a:solidFill>
                  <a:srgbClr val="2D83C3"/>
                </a:solidFill>
                <a:latin typeface="Trebuchet MS Bold"/>
              </a:rPr>
              <a:t>Annual Review</a:t>
            </a:r>
          </a:p>
        </p:txBody>
      </p:sp>
      <p:sp>
        <p:nvSpPr>
          <p:cNvPr name="TextBox 31" id="31"/>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75">
                <a:solidFill>
                  <a:srgbClr val="2D936B"/>
                </a:solidFill>
                <a:latin typeface="Trebuchet MS"/>
              </a:rPr>
              <a:t>4</a:t>
            </a:r>
          </a:p>
        </p:txBody>
      </p:sp>
      <p:sp>
        <p:nvSpPr>
          <p:cNvPr name="TextBox 32" id="32"/>
          <p:cNvSpPr txBox="true"/>
          <p:nvPr/>
        </p:nvSpPr>
        <p:spPr>
          <a:xfrm rot="0">
            <a:off x="1109662" y="3474244"/>
            <a:ext cx="14646593" cy="1457325"/>
          </a:xfrm>
          <a:prstGeom prst="rect">
            <a:avLst/>
          </a:prstGeom>
        </p:spPr>
        <p:txBody>
          <a:bodyPr anchor="t" rtlCol="false" tIns="0" lIns="0" bIns="0" rIns="0">
            <a:spAutoFit/>
          </a:bodyPr>
          <a:lstStyle/>
          <a:p>
            <a:pPr algn="l">
              <a:lnSpc>
                <a:spcPts val="5759"/>
              </a:lnSpc>
            </a:pPr>
            <a:r>
              <a:rPr lang="en-US" sz="4800">
                <a:solidFill>
                  <a:srgbClr val="000000"/>
                </a:solidFill>
                <a:latin typeface="Trebuchet MS Bold"/>
              </a:rPr>
              <a:t>This app is not for global communication, it can be used in a local area network.</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Freeform 22" id="22"/>
          <p:cNvSpPr/>
          <p:nvPr/>
        </p:nvSpPr>
        <p:spPr>
          <a:xfrm flipH="false" flipV="false" rot="0">
            <a:off x="0" y="2214562"/>
            <a:ext cx="4043361" cy="4872038"/>
          </a:xfrm>
          <a:custGeom>
            <a:avLst/>
            <a:gdLst/>
            <a:ahLst/>
            <a:cxnLst/>
            <a:rect r="r" b="b" t="t" l="l"/>
            <a:pathLst>
              <a:path h="4872038" w="4043361">
                <a:moveTo>
                  <a:pt x="0" y="0"/>
                </a:moveTo>
                <a:lnTo>
                  <a:pt x="4043361" y="0"/>
                </a:lnTo>
                <a:lnTo>
                  <a:pt x="4043361" y="4872038"/>
                </a:lnTo>
                <a:lnTo>
                  <a:pt x="0" y="4872038"/>
                </a:lnTo>
                <a:lnTo>
                  <a:pt x="0" y="0"/>
                </a:lnTo>
                <a:close/>
              </a:path>
            </a:pathLst>
          </a:custGeom>
          <a:blipFill>
            <a:blip r:embed="rId2"/>
            <a:stretch>
              <a:fillRect l="-13" t="0" r="-13" b="0"/>
            </a:stretch>
          </a:blipFill>
        </p:spPr>
      </p:sp>
      <p:grpSp>
        <p:nvGrpSpPr>
          <p:cNvPr name="Group 23" id="23"/>
          <p:cNvGrpSpPr/>
          <p:nvPr/>
        </p:nvGrpSpPr>
        <p:grpSpPr>
          <a:xfrm rot="0">
            <a:off x="14030325" y="8043862"/>
            <a:ext cx="685800" cy="685800"/>
            <a:chOff x="0" y="0"/>
            <a:chExt cx="914400" cy="914400"/>
          </a:xfrm>
        </p:grpSpPr>
        <p:sp>
          <p:nvSpPr>
            <p:cNvPr name="Freeform 24" id="24"/>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5" id="25"/>
          <p:cNvGrpSpPr/>
          <p:nvPr/>
        </p:nvGrpSpPr>
        <p:grpSpPr>
          <a:xfrm rot="0">
            <a:off x="10044112" y="2543175"/>
            <a:ext cx="471488" cy="485775"/>
            <a:chOff x="0" y="0"/>
            <a:chExt cx="628650" cy="647700"/>
          </a:xfrm>
        </p:grpSpPr>
        <p:sp>
          <p:nvSpPr>
            <p:cNvPr name="Freeform 26" id="26"/>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27" id="27"/>
          <p:cNvGrpSpPr/>
          <p:nvPr/>
        </p:nvGrpSpPr>
        <p:grpSpPr>
          <a:xfrm rot="0">
            <a:off x="14030325" y="8843962"/>
            <a:ext cx="271462" cy="271462"/>
            <a:chOff x="0" y="0"/>
            <a:chExt cx="361950" cy="361950"/>
          </a:xfrm>
        </p:grpSpPr>
        <p:sp>
          <p:nvSpPr>
            <p:cNvPr name="Freeform 28" id="28"/>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TextBox 29" id="29"/>
          <p:cNvSpPr txBox="true"/>
          <p:nvPr/>
        </p:nvSpPr>
        <p:spPr>
          <a:xfrm rot="0">
            <a:off x="837248" y="1054416"/>
            <a:ext cx="14646593" cy="1207293"/>
          </a:xfrm>
          <a:prstGeom prst="rect">
            <a:avLst/>
          </a:prstGeom>
        </p:spPr>
        <p:txBody>
          <a:bodyPr anchor="t" rtlCol="false" tIns="0" lIns="0" bIns="0" rIns="0">
            <a:spAutoFit/>
          </a:bodyPr>
          <a:lstStyle/>
          <a:p>
            <a:pPr algn="l">
              <a:lnSpc>
                <a:spcPts val="6480"/>
              </a:lnSpc>
            </a:pPr>
            <a:r>
              <a:rPr lang="en-US" sz="5400" spc="-15">
                <a:solidFill>
                  <a:srgbClr val="000000"/>
                </a:solidFill>
                <a:latin typeface="Trebuchet MS Bold"/>
              </a:rPr>
              <a:t>YOUR SOLUTION AND ITS VALUE PROPOSITION</a:t>
            </a:r>
          </a:p>
        </p:txBody>
      </p:sp>
      <p:sp>
        <p:nvSpPr>
          <p:cNvPr name="Freeform 30" id="30"/>
          <p:cNvSpPr/>
          <p:nvPr/>
        </p:nvSpPr>
        <p:spPr>
          <a:xfrm flipH="false" flipV="false" rot="0">
            <a:off x="1014412" y="9701212"/>
            <a:ext cx="3214688" cy="300038"/>
          </a:xfrm>
          <a:custGeom>
            <a:avLst/>
            <a:gdLst/>
            <a:ahLst/>
            <a:cxnLst/>
            <a:rect r="r" b="b" t="t" l="l"/>
            <a:pathLst>
              <a:path h="300038" w="3214688">
                <a:moveTo>
                  <a:pt x="0" y="0"/>
                </a:moveTo>
                <a:lnTo>
                  <a:pt x="3214688" y="0"/>
                </a:lnTo>
                <a:lnTo>
                  <a:pt x="3214688" y="300038"/>
                </a:lnTo>
                <a:lnTo>
                  <a:pt x="0" y="300038"/>
                </a:lnTo>
                <a:lnTo>
                  <a:pt x="0" y="0"/>
                </a:lnTo>
                <a:close/>
              </a:path>
            </a:pathLst>
          </a:custGeom>
          <a:blipFill>
            <a:blip r:embed="rId3"/>
            <a:stretch>
              <a:fillRect l="-66666" t="0" r="-66666" b="0"/>
            </a:stretch>
          </a:blipFill>
        </p:spPr>
      </p:sp>
      <p:sp>
        <p:nvSpPr>
          <p:cNvPr name="TextBox 31" id="31"/>
          <p:cNvSpPr txBox="true"/>
          <p:nvPr/>
        </p:nvSpPr>
        <p:spPr>
          <a:xfrm rot="0">
            <a:off x="1109662" y="9707466"/>
            <a:ext cx="2698433" cy="290195"/>
          </a:xfrm>
          <a:prstGeom prst="rect">
            <a:avLst/>
          </a:prstGeom>
        </p:spPr>
        <p:txBody>
          <a:bodyPr anchor="t" rtlCol="false" tIns="0" lIns="0" bIns="0" rIns="0">
            <a:spAutoFit/>
          </a:bodyPr>
          <a:lstStyle/>
          <a:p>
            <a:pPr algn="l">
              <a:lnSpc>
                <a:spcPts val="1980"/>
              </a:lnSpc>
            </a:pPr>
            <a:r>
              <a:rPr lang="en-US" sz="1650">
                <a:solidFill>
                  <a:srgbClr val="2D83C3"/>
                </a:solidFill>
                <a:latin typeface="Trebuchet MS"/>
              </a:rPr>
              <a:t>3/21/2024  </a:t>
            </a:r>
            <a:r>
              <a:rPr lang="en-US" sz="1650">
                <a:solidFill>
                  <a:srgbClr val="2D83C3"/>
                </a:solidFill>
                <a:latin typeface="Trebuchet MS Bold"/>
              </a:rPr>
              <a:t>Annual Review</a:t>
            </a:r>
          </a:p>
        </p:txBody>
      </p:sp>
      <p:sp>
        <p:nvSpPr>
          <p:cNvPr name="TextBox 32" id="32"/>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75">
                <a:solidFill>
                  <a:srgbClr val="2D936B"/>
                </a:solidFill>
                <a:latin typeface="Trebuchet MS"/>
              </a:rPr>
              <a:t>4</a:t>
            </a:r>
          </a:p>
        </p:txBody>
      </p:sp>
      <p:grpSp>
        <p:nvGrpSpPr>
          <p:cNvPr name="Group 33" id="33"/>
          <p:cNvGrpSpPr/>
          <p:nvPr/>
        </p:nvGrpSpPr>
        <p:grpSpPr>
          <a:xfrm rot="0">
            <a:off x="3192304" y="1652587"/>
            <a:ext cx="14646593" cy="7191375"/>
            <a:chOff x="0" y="0"/>
            <a:chExt cx="19528790" cy="9588500"/>
          </a:xfrm>
        </p:grpSpPr>
        <p:sp>
          <p:nvSpPr>
            <p:cNvPr name="TextBox 34" id="34"/>
            <p:cNvSpPr txBox="true"/>
            <p:nvPr/>
          </p:nvSpPr>
          <p:spPr>
            <a:xfrm rot="0">
              <a:off x="0" y="-9525"/>
              <a:ext cx="19528790" cy="1101725"/>
            </a:xfrm>
            <a:prstGeom prst="rect">
              <a:avLst/>
            </a:prstGeom>
          </p:spPr>
          <p:txBody>
            <a:bodyPr anchor="t" rtlCol="false" tIns="0" lIns="0" bIns="0" rIns="0">
              <a:spAutoFit/>
            </a:bodyPr>
            <a:lstStyle/>
            <a:p>
              <a:pPr algn="l">
                <a:lnSpc>
                  <a:spcPts val="6480"/>
                </a:lnSpc>
              </a:pPr>
            </a:p>
          </p:txBody>
        </p:sp>
        <p:sp>
          <p:nvSpPr>
            <p:cNvPr name="TextBox 35" id="35"/>
            <p:cNvSpPr txBox="true"/>
            <p:nvPr/>
          </p:nvSpPr>
          <p:spPr>
            <a:xfrm rot="0">
              <a:off x="0" y="1654175"/>
              <a:ext cx="19528790" cy="7934325"/>
            </a:xfrm>
            <a:prstGeom prst="rect">
              <a:avLst/>
            </a:prstGeom>
          </p:spPr>
          <p:txBody>
            <a:bodyPr anchor="t" rtlCol="false" tIns="0" lIns="0" bIns="0" rIns="0">
              <a:spAutoFit/>
            </a:bodyPr>
            <a:lstStyle/>
            <a:p>
              <a:pPr marL="712481" indent="-356241" lvl="1">
                <a:lnSpc>
                  <a:spcPts val="3960"/>
                </a:lnSpc>
                <a:buFont typeface="Arial"/>
                <a:buChar char="•"/>
              </a:pPr>
              <a:r>
                <a:rPr lang="en-US" sz="3300" spc="-6">
                  <a:solidFill>
                    <a:srgbClr val="000000"/>
                  </a:solidFill>
                  <a:latin typeface="Trebuchet MS Bold"/>
                </a:rPr>
                <a:t>To address these challenges, we propose the development of a steganography-based chat application. Unlike traditional messaging platforms, which rely solely on encryption to protect message content, our solution leverages steganographic techniques to conceal the very existence of sensitive communications.</a:t>
              </a:r>
            </a:p>
            <a:p>
              <a:pPr marL="712481" indent="-356241" lvl="1">
                <a:lnSpc>
                  <a:spcPts val="3960"/>
                </a:lnSpc>
                <a:buFont typeface="Arial"/>
                <a:buChar char="•"/>
              </a:pPr>
            </a:p>
            <a:p>
              <a:pPr marL="712481" indent="-356241" lvl="1">
                <a:lnSpc>
                  <a:spcPts val="3960"/>
                </a:lnSpc>
                <a:buFont typeface="Arial"/>
                <a:buChar char="•"/>
              </a:pPr>
              <a:r>
                <a:rPr lang="en-US" sz="3300" spc="-6">
                  <a:solidFill>
                    <a:srgbClr val="000000"/>
                  </a:solidFill>
                  <a:latin typeface="Trebuchet MS Bold"/>
                </a:rPr>
                <a:t>Steganography, the art of hiding information within other data, offers a unique approach to secure communication by embedding messages within innocuous digital assets such as images, audio files, or text. By doing so, the chat application can facilitate covert communication without drawing unwanted attention or suspicion.</a:t>
              </a:r>
            </a:p>
            <a:p>
              <a:pPr algn="l" marL="712481" indent="-356241" lvl="1">
                <a:lnSpc>
                  <a:spcPts val="3960"/>
                </a:lnSpc>
                <a:buFont typeface="Arial"/>
                <a:buChar char="•"/>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TextBox 22" id="22"/>
          <p:cNvSpPr txBox="true"/>
          <p:nvPr/>
        </p:nvSpPr>
        <p:spPr>
          <a:xfrm rot="0">
            <a:off x="1128712" y="9719531"/>
            <a:ext cx="2660333" cy="259080"/>
          </a:xfrm>
          <a:prstGeom prst="rect">
            <a:avLst/>
          </a:prstGeom>
        </p:spPr>
        <p:txBody>
          <a:bodyPr anchor="t" rtlCol="false" tIns="0" lIns="0" bIns="0" rIns="0">
            <a:spAutoFit/>
          </a:bodyPr>
          <a:lstStyle/>
          <a:p>
            <a:pPr algn="l">
              <a:lnSpc>
                <a:spcPts val="1912"/>
              </a:lnSpc>
            </a:pPr>
            <a:r>
              <a:rPr lang="en-US" sz="1650">
                <a:solidFill>
                  <a:srgbClr val="2D83C3"/>
                </a:solidFill>
                <a:latin typeface="Trebuchet MS"/>
              </a:rPr>
              <a:t>3/21/2024  </a:t>
            </a:r>
            <a:r>
              <a:rPr lang="en-US" sz="1650">
                <a:solidFill>
                  <a:srgbClr val="2D83C3"/>
                </a:solidFill>
                <a:latin typeface="Trebuchet MS Bold"/>
              </a:rPr>
              <a:t>Annual Review</a:t>
            </a:r>
          </a:p>
        </p:txBody>
      </p:sp>
      <p:grpSp>
        <p:nvGrpSpPr>
          <p:cNvPr name="Group 23" id="23"/>
          <p:cNvGrpSpPr/>
          <p:nvPr/>
        </p:nvGrpSpPr>
        <p:grpSpPr>
          <a:xfrm rot="0">
            <a:off x="14030325" y="8043862"/>
            <a:ext cx="685800" cy="685800"/>
            <a:chOff x="0" y="0"/>
            <a:chExt cx="914400" cy="914400"/>
          </a:xfrm>
        </p:grpSpPr>
        <p:sp>
          <p:nvSpPr>
            <p:cNvPr name="Freeform 24" id="24"/>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5" id="25"/>
          <p:cNvGrpSpPr/>
          <p:nvPr/>
        </p:nvGrpSpPr>
        <p:grpSpPr>
          <a:xfrm rot="0">
            <a:off x="10044112" y="2543175"/>
            <a:ext cx="471488" cy="485775"/>
            <a:chOff x="0" y="0"/>
            <a:chExt cx="628650" cy="647700"/>
          </a:xfrm>
        </p:grpSpPr>
        <p:sp>
          <p:nvSpPr>
            <p:cNvPr name="Freeform 26" id="26"/>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27" id="27"/>
          <p:cNvGrpSpPr/>
          <p:nvPr/>
        </p:nvGrpSpPr>
        <p:grpSpPr>
          <a:xfrm rot="0">
            <a:off x="14030325" y="8843962"/>
            <a:ext cx="271462" cy="271462"/>
            <a:chOff x="0" y="0"/>
            <a:chExt cx="361950" cy="361950"/>
          </a:xfrm>
        </p:grpSpPr>
        <p:sp>
          <p:nvSpPr>
            <p:cNvPr name="Freeform 28" id="28"/>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Freeform 29" id="29"/>
          <p:cNvSpPr/>
          <p:nvPr/>
        </p:nvSpPr>
        <p:spPr>
          <a:xfrm flipH="false" flipV="false" rot="0">
            <a:off x="100012" y="5072060"/>
            <a:ext cx="3700462" cy="5129212"/>
          </a:xfrm>
          <a:custGeom>
            <a:avLst/>
            <a:gdLst/>
            <a:ahLst/>
            <a:cxnLst/>
            <a:rect r="r" b="b" t="t" l="l"/>
            <a:pathLst>
              <a:path h="5129212" w="3700462">
                <a:moveTo>
                  <a:pt x="0" y="0"/>
                </a:moveTo>
                <a:lnTo>
                  <a:pt x="3700463" y="0"/>
                </a:lnTo>
                <a:lnTo>
                  <a:pt x="3700463" y="5129212"/>
                </a:lnTo>
                <a:lnTo>
                  <a:pt x="0" y="5129212"/>
                </a:lnTo>
                <a:lnTo>
                  <a:pt x="0" y="0"/>
                </a:lnTo>
                <a:close/>
              </a:path>
            </a:pathLst>
          </a:custGeom>
          <a:blipFill>
            <a:blip r:embed="rId2"/>
            <a:stretch>
              <a:fillRect l="0" t="-1428" r="0" b="-1428"/>
            </a:stretch>
          </a:blipFill>
        </p:spPr>
      </p:sp>
      <p:sp>
        <p:nvSpPr>
          <p:cNvPr name="TextBox 30" id="30"/>
          <p:cNvSpPr txBox="true"/>
          <p:nvPr/>
        </p:nvSpPr>
        <p:spPr>
          <a:xfrm rot="0">
            <a:off x="837248" y="854645"/>
            <a:ext cx="14646593" cy="1407064"/>
          </a:xfrm>
          <a:prstGeom prst="rect">
            <a:avLst/>
          </a:prstGeom>
        </p:spPr>
        <p:txBody>
          <a:bodyPr anchor="t" rtlCol="false" tIns="0" lIns="0" bIns="0" rIns="0">
            <a:spAutoFit/>
          </a:bodyPr>
          <a:lstStyle/>
          <a:p>
            <a:pPr algn="l">
              <a:lnSpc>
                <a:spcPts val="7650"/>
              </a:lnSpc>
            </a:pPr>
            <a:r>
              <a:rPr lang="en-US" sz="6375">
                <a:solidFill>
                  <a:srgbClr val="000000"/>
                </a:solidFill>
                <a:latin typeface="Trebuchet MS Bold"/>
              </a:rPr>
              <a:t>THE WOW IN YOUR SOLUTION</a:t>
            </a:r>
          </a:p>
        </p:txBody>
      </p:sp>
      <p:sp>
        <p:nvSpPr>
          <p:cNvPr name="TextBox 31" id="31"/>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37">
                <a:solidFill>
                  <a:srgbClr val="2D936B"/>
                </a:solidFill>
                <a:latin typeface="Trebuchet MS"/>
              </a:rPr>
              <a:t>10</a:t>
            </a:r>
          </a:p>
        </p:txBody>
      </p:sp>
      <p:grpSp>
        <p:nvGrpSpPr>
          <p:cNvPr name="Group 32" id="32"/>
          <p:cNvGrpSpPr/>
          <p:nvPr/>
        </p:nvGrpSpPr>
        <p:grpSpPr>
          <a:xfrm rot="0">
            <a:off x="3641408" y="3452813"/>
            <a:ext cx="14646593" cy="3705225"/>
            <a:chOff x="0" y="0"/>
            <a:chExt cx="19528790" cy="4940300"/>
          </a:xfrm>
        </p:grpSpPr>
        <p:sp>
          <p:nvSpPr>
            <p:cNvPr name="TextBox 33" id="33"/>
            <p:cNvSpPr txBox="true"/>
            <p:nvPr/>
          </p:nvSpPr>
          <p:spPr>
            <a:xfrm rot="0">
              <a:off x="0" y="-9525"/>
              <a:ext cx="19528790" cy="2193925"/>
            </a:xfrm>
            <a:prstGeom prst="rect">
              <a:avLst/>
            </a:prstGeom>
          </p:spPr>
          <p:txBody>
            <a:bodyPr anchor="t" rtlCol="false" tIns="0" lIns="0" bIns="0" rIns="0">
              <a:spAutoFit/>
            </a:bodyPr>
            <a:lstStyle/>
            <a:p>
              <a:pPr algn="l" marL="1165860" indent="-582930" lvl="1">
                <a:lnSpc>
                  <a:spcPts val="6480"/>
                </a:lnSpc>
                <a:buFont typeface="Arial"/>
                <a:buChar char="•"/>
              </a:pPr>
              <a:r>
                <a:rPr lang="en-US" sz="5400" spc="-15">
                  <a:solidFill>
                    <a:srgbClr val="000000"/>
                  </a:solidFill>
                  <a:latin typeface="Trebuchet MS Bold"/>
                </a:rPr>
                <a:t>no other user than the actual recevier can identify the message in the image. </a:t>
              </a:r>
            </a:p>
          </p:txBody>
        </p:sp>
        <p:sp>
          <p:nvSpPr>
            <p:cNvPr name="TextBox 34" id="34"/>
            <p:cNvSpPr txBox="true"/>
            <p:nvPr/>
          </p:nvSpPr>
          <p:spPr>
            <a:xfrm rot="0">
              <a:off x="0" y="2746375"/>
              <a:ext cx="19528790" cy="2193925"/>
            </a:xfrm>
            <a:prstGeom prst="rect">
              <a:avLst/>
            </a:prstGeom>
          </p:spPr>
          <p:txBody>
            <a:bodyPr anchor="t" rtlCol="false" tIns="0" lIns="0" bIns="0" rIns="0">
              <a:spAutoFit/>
            </a:bodyPr>
            <a:lstStyle/>
            <a:p>
              <a:pPr algn="l" marL="1165860" indent="-582930" lvl="1">
                <a:lnSpc>
                  <a:spcPts val="6480"/>
                </a:lnSpc>
                <a:buFont typeface="Arial"/>
                <a:buChar char="•"/>
              </a:pPr>
              <a:r>
                <a:rPr lang="en-US" sz="5400" spc="-15">
                  <a:solidFill>
                    <a:srgbClr val="000000"/>
                  </a:solidFill>
                  <a:latin typeface="Trebuchet MS Bold"/>
                </a:rPr>
                <a:t>useful for secure message transfer in a LAN</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58995" y="94"/>
            <a:ext cx="1842135" cy="10294620"/>
            <a:chOff x="0" y="0"/>
            <a:chExt cx="2456180" cy="13726160"/>
          </a:xfrm>
        </p:grpSpPr>
        <p:sp>
          <p:nvSpPr>
            <p:cNvPr name="Freeform 3" id="3"/>
            <p:cNvSpPr/>
            <p:nvPr/>
          </p:nvSpPr>
          <p:spPr>
            <a:xfrm flipH="false" flipV="false" rot="0">
              <a:off x="127" y="7874"/>
              <a:ext cx="2455418" cy="13709650"/>
            </a:xfrm>
            <a:custGeom>
              <a:avLst/>
              <a:gdLst/>
              <a:ahLst/>
              <a:cxnLst/>
              <a:rect r="r" b="b" t="t" l="l"/>
              <a:pathLst>
                <a:path h="13709650" w="2455418">
                  <a:moveTo>
                    <a:pt x="18796" y="0"/>
                  </a:moveTo>
                  <a:lnTo>
                    <a:pt x="2455418" y="13706348"/>
                  </a:lnTo>
                  <a:lnTo>
                    <a:pt x="2436622" y="13709650"/>
                  </a:lnTo>
                  <a:lnTo>
                    <a:pt x="0" y="3302"/>
                  </a:lnTo>
                  <a:close/>
                </a:path>
              </a:pathLst>
            </a:custGeom>
            <a:solidFill>
              <a:srgbClr val="5FCAEE"/>
            </a:solidFill>
          </p:spPr>
        </p:sp>
      </p:grpSp>
      <p:grpSp>
        <p:nvGrpSpPr>
          <p:cNvPr name="Group 4" id="4"/>
          <p:cNvGrpSpPr/>
          <p:nvPr/>
        </p:nvGrpSpPr>
        <p:grpSpPr>
          <a:xfrm rot="0">
            <a:off x="11165774" y="5535200"/>
            <a:ext cx="7129462" cy="4759642"/>
            <a:chOff x="0" y="0"/>
            <a:chExt cx="9505950" cy="6346190"/>
          </a:xfrm>
        </p:grpSpPr>
        <p:sp>
          <p:nvSpPr>
            <p:cNvPr name="Freeform 5" id="5"/>
            <p:cNvSpPr/>
            <p:nvPr/>
          </p:nvSpPr>
          <p:spPr>
            <a:xfrm flipH="false" flipV="false" rot="0">
              <a:off x="4191" y="1651"/>
              <a:ext cx="9497441" cy="6341999"/>
            </a:xfrm>
            <a:custGeom>
              <a:avLst/>
              <a:gdLst/>
              <a:ahLst/>
              <a:cxnLst/>
              <a:rect r="r" b="b" t="t" l="l"/>
              <a:pathLst>
                <a:path h="6341999" w="9497441">
                  <a:moveTo>
                    <a:pt x="9497441" y="15748"/>
                  </a:moveTo>
                  <a:lnTo>
                    <a:pt x="10668" y="6341999"/>
                  </a:lnTo>
                  <a:lnTo>
                    <a:pt x="0" y="6326124"/>
                  </a:lnTo>
                  <a:lnTo>
                    <a:pt x="9486773" y="0"/>
                  </a:lnTo>
                  <a:close/>
                </a:path>
              </a:pathLst>
            </a:custGeom>
            <a:solidFill>
              <a:srgbClr val="5FCAEE"/>
            </a:solidFill>
          </p:spPr>
        </p:sp>
      </p:grpSp>
      <p:grpSp>
        <p:nvGrpSpPr>
          <p:cNvPr name="Group 6" id="6"/>
          <p:cNvGrpSpPr/>
          <p:nvPr/>
        </p:nvGrpSpPr>
        <p:grpSpPr>
          <a:xfrm rot="0">
            <a:off x="13773150" y="0"/>
            <a:ext cx="4514850" cy="10287000"/>
            <a:chOff x="0" y="0"/>
            <a:chExt cx="6019800" cy="13716000"/>
          </a:xfrm>
        </p:grpSpPr>
        <p:sp>
          <p:nvSpPr>
            <p:cNvPr name="Freeform 7" id="7"/>
            <p:cNvSpPr/>
            <p:nvPr/>
          </p:nvSpPr>
          <p:spPr>
            <a:xfrm flipH="false" flipV="false" rot="0">
              <a:off x="0" y="0"/>
              <a:ext cx="6019800" cy="13716000"/>
            </a:xfrm>
            <a:custGeom>
              <a:avLst/>
              <a:gdLst/>
              <a:ahLst/>
              <a:cxnLst/>
              <a:rect r="r" b="b" t="t" l="l"/>
              <a:pathLst>
                <a:path h="13716000" w="6019800">
                  <a:moveTo>
                    <a:pt x="6019800" y="0"/>
                  </a:moveTo>
                  <a:lnTo>
                    <a:pt x="4088765" y="0"/>
                  </a:lnTo>
                  <a:lnTo>
                    <a:pt x="0" y="13716000"/>
                  </a:lnTo>
                  <a:lnTo>
                    <a:pt x="6019800" y="13716000"/>
                  </a:lnTo>
                  <a:lnTo>
                    <a:pt x="6019800" y="0"/>
                  </a:lnTo>
                  <a:close/>
                </a:path>
              </a:pathLst>
            </a:custGeom>
            <a:solidFill>
              <a:srgbClr val="5FCAEE">
                <a:alpha val="35686"/>
              </a:srgbClr>
            </a:solidFill>
          </p:spPr>
        </p:sp>
      </p:grpSp>
      <p:grpSp>
        <p:nvGrpSpPr>
          <p:cNvPr name="Group 8" id="8"/>
          <p:cNvGrpSpPr/>
          <p:nvPr/>
        </p:nvGrpSpPr>
        <p:grpSpPr>
          <a:xfrm rot="0">
            <a:off x="14404317" y="0"/>
            <a:ext cx="3884295" cy="10287000"/>
            <a:chOff x="0" y="0"/>
            <a:chExt cx="5179060" cy="13716000"/>
          </a:xfrm>
        </p:grpSpPr>
        <p:sp>
          <p:nvSpPr>
            <p:cNvPr name="Freeform 9" id="9"/>
            <p:cNvSpPr/>
            <p:nvPr/>
          </p:nvSpPr>
          <p:spPr>
            <a:xfrm flipH="false" flipV="false" rot="0">
              <a:off x="0" y="0"/>
              <a:ext cx="5178298" cy="13716000"/>
            </a:xfrm>
            <a:custGeom>
              <a:avLst/>
              <a:gdLst/>
              <a:ahLst/>
              <a:cxnLst/>
              <a:rect r="r" b="b" t="t" l="l"/>
              <a:pathLst>
                <a:path h="13716000" w="5178298">
                  <a:moveTo>
                    <a:pt x="5178298" y="0"/>
                  </a:moveTo>
                  <a:lnTo>
                    <a:pt x="0" y="0"/>
                  </a:lnTo>
                  <a:lnTo>
                    <a:pt x="2417826" y="13716000"/>
                  </a:lnTo>
                  <a:lnTo>
                    <a:pt x="5178298" y="13716000"/>
                  </a:lnTo>
                  <a:lnTo>
                    <a:pt x="5178298" y="0"/>
                  </a:lnTo>
                  <a:close/>
                </a:path>
              </a:pathLst>
            </a:custGeom>
            <a:solidFill>
              <a:srgbClr val="5FCAEE">
                <a:alpha val="19608"/>
              </a:srgbClr>
            </a:solidFill>
          </p:spPr>
        </p:sp>
      </p:grpSp>
      <p:grpSp>
        <p:nvGrpSpPr>
          <p:cNvPr name="Group 10" id="10"/>
          <p:cNvGrpSpPr/>
          <p:nvPr/>
        </p:nvGrpSpPr>
        <p:grpSpPr>
          <a:xfrm rot="0">
            <a:off x="13401675" y="4572000"/>
            <a:ext cx="4886325" cy="5715000"/>
            <a:chOff x="0" y="0"/>
            <a:chExt cx="6515100" cy="7620000"/>
          </a:xfrm>
        </p:grpSpPr>
        <p:sp>
          <p:nvSpPr>
            <p:cNvPr name="Freeform 11" id="11"/>
            <p:cNvSpPr/>
            <p:nvPr/>
          </p:nvSpPr>
          <p:spPr>
            <a:xfrm flipH="false" flipV="false" rot="0">
              <a:off x="0" y="0"/>
              <a:ext cx="6515100" cy="7620000"/>
            </a:xfrm>
            <a:custGeom>
              <a:avLst/>
              <a:gdLst/>
              <a:ahLst/>
              <a:cxnLst/>
              <a:rect r="r" b="b" t="t" l="l"/>
              <a:pathLst>
                <a:path h="7620000" w="6515100">
                  <a:moveTo>
                    <a:pt x="6515100" y="0"/>
                  </a:moveTo>
                  <a:lnTo>
                    <a:pt x="0" y="7620000"/>
                  </a:lnTo>
                  <a:lnTo>
                    <a:pt x="6515100" y="7620000"/>
                  </a:lnTo>
                  <a:lnTo>
                    <a:pt x="6515100" y="0"/>
                  </a:lnTo>
                  <a:close/>
                </a:path>
              </a:pathLst>
            </a:custGeom>
            <a:solidFill>
              <a:srgbClr val="17AFE3">
                <a:alpha val="65490"/>
              </a:srgbClr>
            </a:solidFill>
          </p:spPr>
        </p:sp>
      </p:grpSp>
      <p:grpSp>
        <p:nvGrpSpPr>
          <p:cNvPr name="Group 12" id="12"/>
          <p:cNvGrpSpPr/>
          <p:nvPr/>
        </p:nvGrpSpPr>
        <p:grpSpPr>
          <a:xfrm rot="0">
            <a:off x="14006895" y="0"/>
            <a:ext cx="4281488" cy="10287000"/>
            <a:chOff x="0" y="0"/>
            <a:chExt cx="5708650" cy="13716000"/>
          </a:xfrm>
        </p:grpSpPr>
        <p:sp>
          <p:nvSpPr>
            <p:cNvPr name="Freeform 13" id="13"/>
            <p:cNvSpPr/>
            <p:nvPr/>
          </p:nvSpPr>
          <p:spPr>
            <a:xfrm flipH="false" flipV="false" rot="0">
              <a:off x="0" y="0"/>
              <a:ext cx="5708142" cy="13716000"/>
            </a:xfrm>
            <a:custGeom>
              <a:avLst/>
              <a:gdLst/>
              <a:ahLst/>
              <a:cxnLst/>
              <a:rect r="r" b="b" t="t" l="l"/>
              <a:pathLst>
                <a:path h="13716000" w="5708142">
                  <a:moveTo>
                    <a:pt x="5708142" y="0"/>
                  </a:moveTo>
                  <a:lnTo>
                    <a:pt x="0" y="0"/>
                  </a:lnTo>
                  <a:lnTo>
                    <a:pt x="4940046" y="13716000"/>
                  </a:lnTo>
                  <a:lnTo>
                    <a:pt x="5708142" y="13716000"/>
                  </a:lnTo>
                  <a:lnTo>
                    <a:pt x="5708142" y="0"/>
                  </a:lnTo>
                  <a:close/>
                </a:path>
              </a:pathLst>
            </a:custGeom>
            <a:solidFill>
              <a:srgbClr val="17AFE3">
                <a:alpha val="49804"/>
              </a:srgbClr>
            </a:solidFill>
          </p:spPr>
        </p:sp>
      </p:grpSp>
      <p:grpSp>
        <p:nvGrpSpPr>
          <p:cNvPr name="Group 14" id="14"/>
          <p:cNvGrpSpPr/>
          <p:nvPr/>
        </p:nvGrpSpPr>
        <p:grpSpPr>
          <a:xfrm rot="0">
            <a:off x="16344900" y="0"/>
            <a:ext cx="1943100" cy="10287000"/>
            <a:chOff x="0" y="0"/>
            <a:chExt cx="2590800" cy="13716000"/>
          </a:xfrm>
        </p:grpSpPr>
        <p:sp>
          <p:nvSpPr>
            <p:cNvPr name="Freeform 15" id="15"/>
            <p:cNvSpPr/>
            <p:nvPr/>
          </p:nvSpPr>
          <p:spPr>
            <a:xfrm flipH="false" flipV="false" rot="0">
              <a:off x="0" y="0"/>
              <a:ext cx="2590800" cy="13716000"/>
            </a:xfrm>
            <a:custGeom>
              <a:avLst/>
              <a:gdLst/>
              <a:ahLst/>
              <a:cxnLst/>
              <a:rect r="r" b="b" t="t" l="l"/>
              <a:pathLst>
                <a:path h="13716000" w="2590800">
                  <a:moveTo>
                    <a:pt x="2590800" y="0"/>
                  </a:moveTo>
                  <a:lnTo>
                    <a:pt x="2044954" y="0"/>
                  </a:lnTo>
                  <a:lnTo>
                    <a:pt x="0" y="13716000"/>
                  </a:lnTo>
                  <a:lnTo>
                    <a:pt x="2590800" y="13716000"/>
                  </a:lnTo>
                  <a:lnTo>
                    <a:pt x="2590800" y="0"/>
                  </a:lnTo>
                  <a:close/>
                </a:path>
              </a:pathLst>
            </a:custGeom>
            <a:solidFill>
              <a:srgbClr val="2D83C3">
                <a:alpha val="69804"/>
              </a:srgbClr>
            </a:solidFill>
          </p:spPr>
        </p:sp>
      </p:grpSp>
      <p:grpSp>
        <p:nvGrpSpPr>
          <p:cNvPr name="Group 16" id="16"/>
          <p:cNvGrpSpPr/>
          <p:nvPr/>
        </p:nvGrpSpPr>
        <p:grpSpPr>
          <a:xfrm rot="0">
            <a:off x="16404370" y="0"/>
            <a:ext cx="1884045" cy="10287000"/>
            <a:chOff x="0" y="0"/>
            <a:chExt cx="2512060" cy="13716000"/>
          </a:xfrm>
        </p:grpSpPr>
        <p:sp>
          <p:nvSpPr>
            <p:cNvPr name="Freeform 17" id="17"/>
            <p:cNvSpPr/>
            <p:nvPr/>
          </p:nvSpPr>
          <p:spPr>
            <a:xfrm flipH="false" flipV="false" rot="0">
              <a:off x="0" y="0"/>
              <a:ext cx="2511552" cy="13716000"/>
            </a:xfrm>
            <a:custGeom>
              <a:avLst/>
              <a:gdLst/>
              <a:ahLst/>
              <a:cxnLst/>
              <a:rect r="r" b="b" t="t" l="l"/>
              <a:pathLst>
                <a:path h="13716000" w="2511552">
                  <a:moveTo>
                    <a:pt x="2511552" y="0"/>
                  </a:moveTo>
                  <a:lnTo>
                    <a:pt x="0" y="0"/>
                  </a:lnTo>
                  <a:lnTo>
                    <a:pt x="2229104" y="13716000"/>
                  </a:lnTo>
                  <a:lnTo>
                    <a:pt x="2511552" y="13716000"/>
                  </a:lnTo>
                  <a:lnTo>
                    <a:pt x="2511552" y="0"/>
                  </a:lnTo>
                  <a:close/>
                </a:path>
              </a:pathLst>
            </a:custGeom>
            <a:solidFill>
              <a:srgbClr val="226192">
                <a:alpha val="79608"/>
              </a:srgbClr>
            </a:solidFill>
          </p:spPr>
        </p:sp>
      </p:grpSp>
      <p:grpSp>
        <p:nvGrpSpPr>
          <p:cNvPr name="Group 18" id="18"/>
          <p:cNvGrpSpPr/>
          <p:nvPr/>
        </p:nvGrpSpPr>
        <p:grpSpPr>
          <a:xfrm rot="0">
            <a:off x="15559088" y="5386388"/>
            <a:ext cx="2728912" cy="4900612"/>
            <a:chOff x="0" y="0"/>
            <a:chExt cx="3638550" cy="6534150"/>
          </a:xfrm>
        </p:grpSpPr>
        <p:sp>
          <p:nvSpPr>
            <p:cNvPr name="Freeform 19" id="19"/>
            <p:cNvSpPr/>
            <p:nvPr/>
          </p:nvSpPr>
          <p:spPr>
            <a:xfrm flipH="false" flipV="false" rot="0">
              <a:off x="0" y="0"/>
              <a:ext cx="3638550" cy="6534150"/>
            </a:xfrm>
            <a:custGeom>
              <a:avLst/>
              <a:gdLst/>
              <a:ahLst/>
              <a:cxnLst/>
              <a:rect r="r" b="b" t="t" l="l"/>
              <a:pathLst>
                <a:path h="6534150" w="3638550">
                  <a:moveTo>
                    <a:pt x="3638550" y="0"/>
                  </a:moveTo>
                  <a:lnTo>
                    <a:pt x="0" y="6534150"/>
                  </a:lnTo>
                  <a:lnTo>
                    <a:pt x="3638550" y="6534150"/>
                  </a:lnTo>
                  <a:lnTo>
                    <a:pt x="3638550" y="0"/>
                  </a:lnTo>
                  <a:close/>
                </a:path>
              </a:pathLst>
            </a:custGeom>
            <a:solidFill>
              <a:srgbClr val="17AFE3">
                <a:alpha val="65490"/>
              </a:srgbClr>
            </a:solidFill>
          </p:spPr>
        </p:sp>
      </p:grpSp>
      <p:grpSp>
        <p:nvGrpSpPr>
          <p:cNvPr name="Group 20" id="20"/>
          <p:cNvGrpSpPr/>
          <p:nvPr/>
        </p:nvGrpSpPr>
        <p:grpSpPr>
          <a:xfrm rot="0">
            <a:off x="0" y="6015038"/>
            <a:ext cx="671512" cy="4271962"/>
            <a:chOff x="0" y="0"/>
            <a:chExt cx="895350" cy="5695950"/>
          </a:xfrm>
        </p:grpSpPr>
        <p:sp>
          <p:nvSpPr>
            <p:cNvPr name="Freeform 21" id="21"/>
            <p:cNvSpPr/>
            <p:nvPr/>
          </p:nvSpPr>
          <p:spPr>
            <a:xfrm flipH="false" flipV="false" rot="0">
              <a:off x="0" y="0"/>
              <a:ext cx="895350" cy="5695950"/>
            </a:xfrm>
            <a:custGeom>
              <a:avLst/>
              <a:gdLst/>
              <a:ahLst/>
              <a:cxnLst/>
              <a:rect r="r" b="b" t="t" l="l"/>
              <a:pathLst>
                <a:path h="5695950" w="895350">
                  <a:moveTo>
                    <a:pt x="0" y="0"/>
                  </a:moveTo>
                  <a:lnTo>
                    <a:pt x="0" y="5695950"/>
                  </a:lnTo>
                  <a:lnTo>
                    <a:pt x="895350" y="5695950"/>
                  </a:lnTo>
                  <a:lnTo>
                    <a:pt x="0" y="0"/>
                  </a:lnTo>
                  <a:close/>
                </a:path>
              </a:pathLst>
            </a:custGeom>
            <a:solidFill>
              <a:srgbClr val="5FCAEE">
                <a:alpha val="69804"/>
              </a:srgbClr>
            </a:solidFill>
          </p:spPr>
        </p:sp>
      </p:grpSp>
      <p:sp>
        <p:nvSpPr>
          <p:cNvPr name="TextBox 22" id="22"/>
          <p:cNvSpPr txBox="true"/>
          <p:nvPr/>
        </p:nvSpPr>
        <p:spPr>
          <a:xfrm rot="0">
            <a:off x="1128712" y="9719531"/>
            <a:ext cx="2660333" cy="259080"/>
          </a:xfrm>
          <a:prstGeom prst="rect">
            <a:avLst/>
          </a:prstGeom>
        </p:spPr>
        <p:txBody>
          <a:bodyPr anchor="t" rtlCol="false" tIns="0" lIns="0" bIns="0" rIns="0">
            <a:spAutoFit/>
          </a:bodyPr>
          <a:lstStyle/>
          <a:p>
            <a:pPr algn="l">
              <a:lnSpc>
                <a:spcPts val="1912"/>
              </a:lnSpc>
            </a:pPr>
            <a:r>
              <a:rPr lang="en-US" sz="1650">
                <a:solidFill>
                  <a:srgbClr val="2D83C3"/>
                </a:solidFill>
                <a:latin typeface="Trebuchet MS"/>
              </a:rPr>
              <a:t>3/21/2024  </a:t>
            </a:r>
            <a:r>
              <a:rPr lang="en-US" sz="1650">
                <a:solidFill>
                  <a:srgbClr val="2D83C3"/>
                </a:solidFill>
                <a:latin typeface="Trebuchet MS Bold"/>
              </a:rPr>
              <a:t>Annual Review</a:t>
            </a:r>
          </a:p>
        </p:txBody>
      </p:sp>
      <p:grpSp>
        <p:nvGrpSpPr>
          <p:cNvPr name="Group 23" id="23"/>
          <p:cNvGrpSpPr/>
          <p:nvPr/>
        </p:nvGrpSpPr>
        <p:grpSpPr>
          <a:xfrm rot="0">
            <a:off x="14030325" y="8043862"/>
            <a:ext cx="685800" cy="685800"/>
            <a:chOff x="0" y="0"/>
            <a:chExt cx="914400" cy="914400"/>
          </a:xfrm>
        </p:grpSpPr>
        <p:sp>
          <p:nvSpPr>
            <p:cNvPr name="Freeform 24" id="24"/>
            <p:cNvSpPr/>
            <p:nvPr/>
          </p:nvSpPr>
          <p:spPr>
            <a:xfrm flipH="false" flipV="false" rot="0">
              <a:off x="0" y="0"/>
              <a:ext cx="914400" cy="914400"/>
            </a:xfrm>
            <a:custGeom>
              <a:avLst/>
              <a:gdLst/>
              <a:ahLst/>
              <a:cxnLst/>
              <a:rect r="r" b="b" t="t" l="l"/>
              <a:pathLst>
                <a:path h="914400" w="914400">
                  <a:moveTo>
                    <a:pt x="914400" y="0"/>
                  </a:moveTo>
                  <a:lnTo>
                    <a:pt x="0" y="0"/>
                  </a:lnTo>
                  <a:lnTo>
                    <a:pt x="0" y="914400"/>
                  </a:lnTo>
                  <a:lnTo>
                    <a:pt x="914400" y="914400"/>
                  </a:lnTo>
                  <a:lnTo>
                    <a:pt x="914400" y="0"/>
                  </a:lnTo>
                  <a:close/>
                </a:path>
              </a:pathLst>
            </a:custGeom>
            <a:solidFill>
              <a:srgbClr val="42AF51"/>
            </a:solidFill>
          </p:spPr>
        </p:sp>
      </p:grpSp>
      <p:grpSp>
        <p:nvGrpSpPr>
          <p:cNvPr name="Group 25" id="25"/>
          <p:cNvGrpSpPr/>
          <p:nvPr/>
        </p:nvGrpSpPr>
        <p:grpSpPr>
          <a:xfrm rot="0">
            <a:off x="10044112" y="2543175"/>
            <a:ext cx="471488" cy="485775"/>
            <a:chOff x="0" y="0"/>
            <a:chExt cx="628650" cy="647700"/>
          </a:xfrm>
        </p:grpSpPr>
        <p:sp>
          <p:nvSpPr>
            <p:cNvPr name="Freeform 26" id="26"/>
            <p:cNvSpPr/>
            <p:nvPr/>
          </p:nvSpPr>
          <p:spPr>
            <a:xfrm flipH="false" flipV="false" rot="0">
              <a:off x="0" y="0"/>
              <a:ext cx="628650" cy="647700"/>
            </a:xfrm>
            <a:custGeom>
              <a:avLst/>
              <a:gdLst/>
              <a:ahLst/>
              <a:cxnLst/>
              <a:rect r="r" b="b" t="t" l="l"/>
              <a:pathLst>
                <a:path h="647700" w="628650">
                  <a:moveTo>
                    <a:pt x="628650" y="0"/>
                  </a:moveTo>
                  <a:lnTo>
                    <a:pt x="0" y="0"/>
                  </a:lnTo>
                  <a:lnTo>
                    <a:pt x="0" y="647700"/>
                  </a:lnTo>
                  <a:lnTo>
                    <a:pt x="628650" y="647700"/>
                  </a:lnTo>
                  <a:lnTo>
                    <a:pt x="628650" y="0"/>
                  </a:lnTo>
                  <a:close/>
                </a:path>
              </a:pathLst>
            </a:custGeom>
            <a:solidFill>
              <a:srgbClr val="2D83C3"/>
            </a:solidFill>
          </p:spPr>
        </p:sp>
      </p:grpSp>
      <p:grpSp>
        <p:nvGrpSpPr>
          <p:cNvPr name="Group 27" id="27"/>
          <p:cNvGrpSpPr/>
          <p:nvPr/>
        </p:nvGrpSpPr>
        <p:grpSpPr>
          <a:xfrm rot="0">
            <a:off x="14030325" y="8843962"/>
            <a:ext cx="271462" cy="271462"/>
            <a:chOff x="0" y="0"/>
            <a:chExt cx="361950" cy="361950"/>
          </a:xfrm>
        </p:grpSpPr>
        <p:sp>
          <p:nvSpPr>
            <p:cNvPr name="Freeform 28" id="28"/>
            <p:cNvSpPr/>
            <p:nvPr/>
          </p:nvSpPr>
          <p:spPr>
            <a:xfrm flipH="false" flipV="false" rot="0">
              <a:off x="0" y="0"/>
              <a:ext cx="361950" cy="361950"/>
            </a:xfrm>
            <a:custGeom>
              <a:avLst/>
              <a:gdLst/>
              <a:ahLst/>
              <a:cxnLst/>
              <a:rect r="r" b="b" t="t" l="l"/>
              <a:pathLst>
                <a:path h="361950" w="361950">
                  <a:moveTo>
                    <a:pt x="361950" y="0"/>
                  </a:moveTo>
                  <a:lnTo>
                    <a:pt x="0" y="0"/>
                  </a:lnTo>
                  <a:lnTo>
                    <a:pt x="0" y="361950"/>
                  </a:lnTo>
                  <a:lnTo>
                    <a:pt x="361950" y="361950"/>
                  </a:lnTo>
                  <a:lnTo>
                    <a:pt x="361950" y="0"/>
                  </a:lnTo>
                  <a:close/>
                </a:path>
              </a:pathLst>
            </a:custGeom>
            <a:solidFill>
              <a:srgbClr val="2D936B"/>
            </a:solidFill>
          </p:spPr>
        </p:sp>
      </p:grpSp>
      <p:sp>
        <p:nvSpPr>
          <p:cNvPr name="Freeform 29" id="29"/>
          <p:cNvSpPr/>
          <p:nvPr/>
        </p:nvSpPr>
        <p:spPr>
          <a:xfrm flipH="false" flipV="false" rot="0">
            <a:off x="2500312" y="9701212"/>
            <a:ext cx="114300" cy="266700"/>
          </a:xfrm>
          <a:custGeom>
            <a:avLst/>
            <a:gdLst/>
            <a:ahLst/>
            <a:cxnLst/>
            <a:rect r="r" b="b" t="t" l="l"/>
            <a:pathLst>
              <a:path h="266700" w="114300">
                <a:moveTo>
                  <a:pt x="0" y="0"/>
                </a:moveTo>
                <a:lnTo>
                  <a:pt x="114300" y="0"/>
                </a:lnTo>
                <a:lnTo>
                  <a:pt x="114300" y="266700"/>
                </a:lnTo>
                <a:lnTo>
                  <a:pt x="0" y="266700"/>
                </a:lnTo>
                <a:lnTo>
                  <a:pt x="0" y="0"/>
                </a:lnTo>
                <a:close/>
              </a:path>
            </a:pathLst>
          </a:custGeom>
          <a:blipFill>
            <a:blip r:embed="rId2"/>
            <a:stretch>
              <a:fillRect l="-66666" t="0" r="-66666" b="0"/>
            </a:stretch>
          </a:blipFill>
        </p:spPr>
      </p:sp>
      <p:sp>
        <p:nvSpPr>
          <p:cNvPr name="TextBox 30" id="30"/>
          <p:cNvSpPr txBox="true"/>
          <p:nvPr/>
        </p:nvSpPr>
        <p:spPr>
          <a:xfrm rot="0">
            <a:off x="671512" y="1767372"/>
            <a:ext cx="12625388" cy="7487640"/>
          </a:xfrm>
          <a:prstGeom prst="rect">
            <a:avLst/>
          </a:prstGeom>
        </p:spPr>
        <p:txBody>
          <a:bodyPr anchor="t" rtlCol="false" tIns="0" lIns="0" bIns="0" rIns="0">
            <a:spAutoFit/>
          </a:bodyPr>
          <a:lstStyle/>
          <a:p>
            <a:pPr>
              <a:lnSpc>
                <a:spcPts val="2193"/>
              </a:lnSpc>
            </a:pPr>
            <a:r>
              <a:rPr lang="en-US" sz="1828" spc="-9">
                <a:solidFill>
                  <a:srgbClr val="000000"/>
                </a:solidFill>
                <a:latin typeface="Trebuchet MS"/>
              </a:rPr>
              <a:t>RSA Is an asymmetric Encryption algorithm in which each participant has both a public</a:t>
            </a:r>
          </a:p>
          <a:p>
            <a:pPr>
              <a:lnSpc>
                <a:spcPts val="2193"/>
              </a:lnSpc>
            </a:pPr>
            <a:r>
              <a:rPr lang="en-US" sz="1828" spc="-9">
                <a:solidFill>
                  <a:srgbClr val="000000"/>
                </a:solidFill>
                <a:latin typeface="Trebuchet MS"/>
              </a:rPr>
              <a:t>and a private key. To use RSA for confidentiality, we wanted to encrypt each message</a:t>
            </a:r>
          </a:p>
          <a:p>
            <a:pPr>
              <a:lnSpc>
                <a:spcPts val="2193"/>
              </a:lnSpc>
            </a:pPr>
            <a:r>
              <a:rPr lang="en-US" sz="1828" spc="-9">
                <a:solidFill>
                  <a:srgbClr val="000000"/>
                </a:solidFill>
                <a:latin typeface="Trebuchet MS"/>
              </a:rPr>
              <a:t>by the receiver’s public key so only they can decrypt and read the content of the</a:t>
            </a:r>
          </a:p>
          <a:p>
            <a:pPr>
              <a:lnSpc>
                <a:spcPts val="2193"/>
              </a:lnSpc>
            </a:pPr>
            <a:r>
              <a:rPr lang="en-US" sz="1828" spc="-9">
                <a:solidFill>
                  <a:srgbClr val="000000"/>
                </a:solidFill>
                <a:latin typeface="Trebuchet MS"/>
              </a:rPr>
              <a:t>message using their private key. However, doing that directly with the RSA would</a:t>
            </a:r>
          </a:p>
          <a:p>
            <a:pPr>
              <a:lnSpc>
                <a:spcPts val="2193"/>
              </a:lnSpc>
            </a:pPr>
            <a:r>
              <a:rPr lang="en-US" sz="1828" spc="-9">
                <a:solidFill>
                  <a:srgbClr val="000000"/>
                </a:solidFill>
                <a:latin typeface="Trebuchet MS"/>
              </a:rPr>
              <a:t>require a very large key size or else the plain text would be too large to be encrypted by</a:t>
            </a:r>
          </a:p>
          <a:p>
            <a:pPr>
              <a:lnSpc>
                <a:spcPts val="2193"/>
              </a:lnSpc>
            </a:pPr>
            <a:r>
              <a:rPr lang="en-US" sz="1828" spc="-9">
                <a:solidFill>
                  <a:srgbClr val="000000"/>
                </a:solidFill>
                <a:latin typeface="Trebuchet MS"/>
              </a:rPr>
              <a:t>the algorithm but using large keys would cause huge delay between sending and</a:t>
            </a:r>
          </a:p>
          <a:p>
            <a:pPr>
              <a:lnSpc>
                <a:spcPts val="2193"/>
              </a:lnSpc>
            </a:pPr>
            <a:r>
              <a:rPr lang="en-US" sz="1828" spc="-9">
                <a:solidFill>
                  <a:srgbClr val="000000"/>
                </a:solidFill>
                <a:latin typeface="Trebuchet MS"/>
              </a:rPr>
              <a:t>receiving each message. A possible solution was to use the RSA to encrypt a session</a:t>
            </a:r>
          </a:p>
          <a:p>
            <a:pPr>
              <a:lnSpc>
                <a:spcPts val="2193"/>
              </a:lnSpc>
            </a:pPr>
            <a:r>
              <a:rPr lang="en-US" sz="1828" spc="-9">
                <a:solidFill>
                  <a:srgbClr val="000000"/>
                </a:solidFill>
                <a:latin typeface="Trebuchet MS"/>
              </a:rPr>
              <a:t>key generated by another symmetric algorithm. We tried using AES to encrypt</a:t>
            </a:r>
          </a:p>
          <a:p>
            <a:pPr>
              <a:lnSpc>
                <a:spcPts val="2193"/>
              </a:lnSpc>
            </a:pPr>
            <a:r>
              <a:rPr lang="en-US" sz="1828" spc="-9">
                <a:solidFill>
                  <a:srgbClr val="000000"/>
                </a:solidFill>
                <a:latin typeface="Trebuchet MS"/>
              </a:rPr>
              <a:t>messages and decrypt the AES session key itself using RSA, however, that would be a</a:t>
            </a:r>
          </a:p>
          <a:p>
            <a:pPr>
              <a:lnSpc>
                <a:spcPts val="2193"/>
              </a:lnSpc>
            </a:pPr>
            <a:r>
              <a:rPr lang="en-US" sz="1828" spc="-9">
                <a:solidFill>
                  <a:srgbClr val="000000"/>
                </a:solidFill>
                <a:latin typeface="Trebuchet MS"/>
              </a:rPr>
              <a:t>huge overhead as we would need to implement sessions between the clients and</a:t>
            </a:r>
          </a:p>
          <a:p>
            <a:pPr>
              <a:lnSpc>
                <a:spcPts val="2193"/>
              </a:lnSpc>
            </a:pPr>
            <a:r>
              <a:rPr lang="en-US" sz="1828" spc="-9">
                <a:solidFill>
                  <a:srgbClr val="000000"/>
                </a:solidFill>
                <a:latin typeface="Trebuchet MS"/>
              </a:rPr>
              <a:t>handle cases when session key changes.</a:t>
            </a:r>
          </a:p>
          <a:p>
            <a:pPr>
              <a:lnSpc>
                <a:spcPts val="2193"/>
              </a:lnSpc>
            </a:pPr>
          </a:p>
          <a:p>
            <a:pPr>
              <a:lnSpc>
                <a:spcPts val="2193"/>
              </a:lnSpc>
            </a:pPr>
            <a:r>
              <a:rPr lang="en-US" sz="1828" spc="-9">
                <a:solidFill>
                  <a:srgbClr val="000000"/>
                </a:solidFill>
                <a:latin typeface="Trebuchet MS"/>
              </a:rPr>
              <a:t>The first library that we tried to use for the RSA was PyCrypto. However, we realized</a:t>
            </a:r>
          </a:p>
          <a:p>
            <a:pPr>
              <a:lnSpc>
                <a:spcPts val="2193"/>
              </a:lnSpc>
            </a:pPr>
            <a:r>
              <a:rPr lang="en-US" sz="1828" spc="-9">
                <a:solidFill>
                  <a:srgbClr val="000000"/>
                </a:solidFill>
                <a:latin typeface="Trebuchet MS"/>
              </a:rPr>
              <a:t>that it was outdated so we moved to another fork of the repo which is PyCryptodomex.</a:t>
            </a:r>
          </a:p>
          <a:p>
            <a:pPr>
              <a:lnSpc>
                <a:spcPts val="2193"/>
              </a:lnSpc>
            </a:pPr>
            <a:r>
              <a:rPr lang="en-US" sz="1828" spc="-9">
                <a:solidFill>
                  <a:srgbClr val="000000"/>
                </a:solidFill>
                <a:latin typeface="Trebuchet MS"/>
              </a:rPr>
              <a:t>We used AES, PKCS1_OAEP and RSA.</a:t>
            </a:r>
          </a:p>
          <a:p>
            <a:pPr>
              <a:lnSpc>
                <a:spcPts val="2193"/>
              </a:lnSpc>
            </a:pPr>
            <a:r>
              <a:rPr lang="en-US" sz="1828" spc="-9">
                <a:solidFill>
                  <a:srgbClr val="000000"/>
                </a:solidFill>
                <a:latin typeface="Trebuchet MS"/>
              </a:rPr>
              <a:t>To generate a session key, we used Cryptodome.Random.get_random_bytes.</a:t>
            </a:r>
          </a:p>
          <a:p>
            <a:pPr>
              <a:lnSpc>
                <a:spcPts val="2193"/>
              </a:lnSpc>
            </a:pPr>
            <a:r>
              <a:rPr lang="en-US" sz="1828" spc="-9">
                <a:solidFill>
                  <a:srgbClr val="000000"/>
                </a:solidFill>
                <a:latin typeface="Trebuchet MS"/>
              </a:rPr>
              <a:t>Functions:</a:t>
            </a:r>
          </a:p>
          <a:p>
            <a:pPr>
              <a:lnSpc>
                <a:spcPts val="2193"/>
              </a:lnSpc>
            </a:pPr>
            <a:r>
              <a:rPr lang="en-US" sz="1828" spc="-9">
                <a:solidFill>
                  <a:srgbClr val="000000"/>
                </a:solidFill>
                <a:latin typeface="Trebuchet MS"/>
              </a:rPr>
              <a:t>RSA.generate: creates a new RSA key object.</a:t>
            </a:r>
          </a:p>
          <a:p>
            <a:pPr>
              <a:lnSpc>
                <a:spcPts val="2193"/>
              </a:lnSpc>
            </a:pPr>
            <a:r>
              <a:rPr lang="en-US" sz="1828" spc="-9">
                <a:solidFill>
                  <a:srgbClr val="000000"/>
                </a:solidFill>
                <a:latin typeface="Trebuchet MS"/>
              </a:rPr>
              <a:t>Crypto.Cipher.PKCS1_OAEP.new: takes an RSA key object an creates a cipher</a:t>
            </a:r>
          </a:p>
          <a:p>
            <a:pPr>
              <a:lnSpc>
                <a:spcPts val="2193"/>
              </a:lnSpc>
            </a:pPr>
            <a:r>
              <a:rPr lang="en-US" sz="1828" spc="-9">
                <a:solidFill>
                  <a:srgbClr val="000000"/>
                </a:solidFill>
                <a:latin typeface="Trebuchet MS"/>
              </a:rPr>
              <a:t>object that is used to perform PKCS#1 OAEP encryption or decryption.</a:t>
            </a:r>
          </a:p>
          <a:p>
            <a:pPr>
              <a:lnSpc>
                <a:spcPts val="2193"/>
              </a:lnSpc>
            </a:pPr>
            <a:r>
              <a:rPr lang="en-US" sz="1828" spc="-9">
                <a:solidFill>
                  <a:srgbClr val="000000"/>
                </a:solidFill>
                <a:latin typeface="Trebuchet MS"/>
              </a:rPr>
              <a:t>PKCS1OAEP_Cipher.encrypt: encrypts a byte string message whose length is not</a:t>
            </a:r>
          </a:p>
          <a:p>
            <a:pPr>
              <a:lnSpc>
                <a:spcPts val="2193"/>
              </a:lnSpc>
            </a:pPr>
            <a:r>
              <a:rPr lang="en-US" sz="1828" spc="-9">
                <a:solidFill>
                  <a:srgbClr val="000000"/>
                </a:solidFill>
                <a:latin typeface="Trebuchet MS"/>
              </a:rPr>
              <a:t>longer than the RSA modulus (in bytes) minus 2, minus twice the hash output size.</a:t>
            </a:r>
          </a:p>
          <a:p>
            <a:pPr>
              <a:lnSpc>
                <a:spcPts val="2193"/>
              </a:lnSpc>
            </a:pPr>
            <a:r>
              <a:rPr lang="en-US" sz="1828" spc="-9">
                <a:solidFill>
                  <a:srgbClr val="000000"/>
                </a:solidFill>
                <a:latin typeface="Trebuchet MS"/>
              </a:rPr>
              <a:t>AES.new: Creates a new AES cipher.</a:t>
            </a:r>
          </a:p>
          <a:p>
            <a:pPr>
              <a:lnSpc>
                <a:spcPts val="2193"/>
              </a:lnSpc>
            </a:pPr>
            <a:r>
              <a:rPr lang="en-US" sz="1828" spc="-9">
                <a:solidFill>
                  <a:srgbClr val="000000"/>
                </a:solidFill>
                <a:latin typeface="Trebuchet MS"/>
                <a:cs typeface="Trebuchet MS"/>
              </a:rPr>
              <a:t>encrypt_and_digest: ِEncrypts a message using AES.</a:t>
            </a:r>
          </a:p>
          <a:p>
            <a:pPr>
              <a:lnSpc>
                <a:spcPts val="2193"/>
              </a:lnSpc>
            </a:pPr>
            <a:r>
              <a:rPr lang="en-US" sz="1828" spc="-9">
                <a:solidFill>
                  <a:srgbClr val="000000"/>
                </a:solidFill>
                <a:latin typeface="Trebuchet MS"/>
              </a:rPr>
              <a:t>PKCS1OAEP_Cipher.decrypt: decrypts a message using RSA.</a:t>
            </a:r>
          </a:p>
          <a:p>
            <a:pPr>
              <a:lnSpc>
                <a:spcPts val="2193"/>
              </a:lnSpc>
            </a:pPr>
            <a:r>
              <a:rPr lang="en-US" sz="1828" spc="-9">
                <a:solidFill>
                  <a:srgbClr val="000000"/>
                </a:solidFill>
                <a:latin typeface="Trebuchet MS"/>
              </a:rPr>
              <a:t>Decrypt_and_verify: decrypts a message using AES.</a:t>
            </a:r>
          </a:p>
          <a:p>
            <a:pPr algn="l">
              <a:lnSpc>
                <a:spcPts val="2193"/>
              </a:lnSpc>
            </a:pPr>
          </a:p>
        </p:txBody>
      </p:sp>
      <p:sp>
        <p:nvSpPr>
          <p:cNvPr name="TextBox 31" id="31"/>
          <p:cNvSpPr txBox="true"/>
          <p:nvPr/>
        </p:nvSpPr>
        <p:spPr>
          <a:xfrm rot="0">
            <a:off x="16915827" y="9707466"/>
            <a:ext cx="361950" cy="290195"/>
          </a:xfrm>
          <a:prstGeom prst="rect">
            <a:avLst/>
          </a:prstGeom>
        </p:spPr>
        <p:txBody>
          <a:bodyPr anchor="t" rtlCol="false" tIns="0" lIns="0" bIns="0" rIns="0">
            <a:spAutoFit/>
          </a:bodyPr>
          <a:lstStyle/>
          <a:p>
            <a:pPr algn="l">
              <a:lnSpc>
                <a:spcPts val="1980"/>
              </a:lnSpc>
            </a:pPr>
            <a:r>
              <a:rPr lang="en-US" sz="1650" spc="-37">
                <a:solidFill>
                  <a:srgbClr val="2D936B"/>
                </a:solidFill>
                <a:latin typeface="Trebuchet MS"/>
              </a:rPr>
              <a:t>10</a:t>
            </a:r>
          </a:p>
        </p:txBody>
      </p:sp>
      <p:sp>
        <p:nvSpPr>
          <p:cNvPr name="TextBox 32" id="32"/>
          <p:cNvSpPr txBox="true"/>
          <p:nvPr/>
        </p:nvSpPr>
        <p:spPr>
          <a:xfrm rot="0">
            <a:off x="1109662" y="431005"/>
            <a:ext cx="4956810" cy="1143000"/>
          </a:xfrm>
          <a:prstGeom prst="rect">
            <a:avLst/>
          </a:prstGeom>
        </p:spPr>
        <p:txBody>
          <a:bodyPr anchor="t" rtlCol="false" tIns="0" lIns="0" bIns="0" rIns="0">
            <a:spAutoFit/>
          </a:bodyPr>
          <a:lstStyle/>
          <a:p>
            <a:pPr algn="l">
              <a:lnSpc>
                <a:spcPts val="8640"/>
              </a:lnSpc>
            </a:pPr>
            <a:r>
              <a:rPr lang="en-US" sz="7200" spc="-15">
                <a:solidFill>
                  <a:srgbClr val="000000"/>
                </a:solidFill>
                <a:latin typeface="Trebuchet MS Bold"/>
              </a:rPr>
              <a:t>MODELLING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DAGA_RfVnZE</dc:identifier>
  <dcterms:modified xsi:type="dcterms:W3CDTF">2011-08-01T06:04:30Z</dcterms:modified>
  <cp:revision>1</cp:revision>
  <dc:title>Template_Presentation_Students.pptx</dc:title>
</cp:coreProperties>
</file>

<file path=docProps/thumbnail.jpeg>
</file>